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Lst>
  <p:sldSz cy="5143500" cx="9144000"/>
  <p:notesSz cx="6858000" cy="9144000"/>
  <p:embeddedFontLst>
    <p:embeddedFont>
      <p:font typeface="Roboto"/>
      <p:regular r:id="rId93"/>
      <p:bold r:id="rId94"/>
      <p:italic r:id="rId95"/>
      <p:boldItalic r:id="rId96"/>
    </p:embeddedFont>
    <p:embeddedFont>
      <p:font typeface="Montserrat"/>
      <p:regular r:id="rId97"/>
      <p:bold r:id="rId98"/>
      <p:italic r:id="rId99"/>
      <p:boldItalic r:id="rId100"/>
    </p:embeddedFont>
    <p:embeddedFont>
      <p:font typeface="Varela Round"/>
      <p:regular r:id="rId101"/>
    </p:embeddedFont>
    <p:embeddedFont>
      <p:font typeface="Fira Sans"/>
      <p:regular r:id="rId102"/>
      <p:bold r:id="rId103"/>
      <p:italic r:id="rId104"/>
      <p:boldItalic r:id="rId105"/>
    </p:embeddedFont>
    <p:embeddedFont>
      <p:font typeface="Sarala"/>
      <p:regular r:id="rId106"/>
      <p:bold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08" roundtripDataSignature="AMtx7miH9iv1PA312Z8IROKh1Ha1WJo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A67558-3401-4E21-9D78-C4B9C9C6478B}">
  <a:tblStyle styleId="{BFA67558-3401-4E21-9D78-C4B9C9C6478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Sarala-bold.fntdata"/><Relationship Id="rId106" Type="http://schemas.openxmlformats.org/officeDocument/2006/relationships/font" Target="fonts/Sarala-regular.fntdata"/><Relationship Id="rId105" Type="http://schemas.openxmlformats.org/officeDocument/2006/relationships/font" Target="fonts/FiraSans-boldItalic.fntdata"/><Relationship Id="rId104" Type="http://schemas.openxmlformats.org/officeDocument/2006/relationships/font" Target="fonts/FiraSans-italic.fntdata"/><Relationship Id="rId108" Type="http://customschemas.google.com/relationships/presentationmetadata" Target="meta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FiraSans-bold.fntdata"/><Relationship Id="rId102" Type="http://schemas.openxmlformats.org/officeDocument/2006/relationships/font" Target="fonts/FiraSans-regular.fntdata"/><Relationship Id="rId101" Type="http://schemas.openxmlformats.org/officeDocument/2006/relationships/font" Target="fonts/VarelaRound-regular.fntdata"/><Relationship Id="rId100" Type="http://schemas.openxmlformats.org/officeDocument/2006/relationships/font" Target="fonts/Montserra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italic.fntdata"/><Relationship Id="rId94" Type="http://schemas.openxmlformats.org/officeDocument/2006/relationships/font" Target="fonts/Roboto-bold.fntdata"/><Relationship Id="rId97" Type="http://schemas.openxmlformats.org/officeDocument/2006/relationships/font" Target="fonts/Montserrat-regular.fntdata"/><Relationship Id="rId96" Type="http://schemas.openxmlformats.org/officeDocument/2006/relationships/font" Target="fonts/Roboto-boldItalic.fntdata"/><Relationship Id="rId11" Type="http://schemas.openxmlformats.org/officeDocument/2006/relationships/slide" Target="slides/slide5.xml"/><Relationship Id="rId99" Type="http://schemas.openxmlformats.org/officeDocument/2006/relationships/font" Target="fonts/Montserrat-italic.fntdata"/><Relationship Id="rId10" Type="http://schemas.openxmlformats.org/officeDocument/2006/relationships/slide" Target="slides/slide4.xml"/><Relationship Id="rId98" Type="http://schemas.openxmlformats.org/officeDocument/2006/relationships/font" Target="fonts/Montserrat-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Roboto-regular.fntdata"/><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sites/kashmirhill/2012/02/16/how-target-figured-out-a-teen-girl-was-pregnant-before-her-father-did/"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that the recall A* should be taken out for slides where graph searches were not taught prior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~20 minutes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Say we have an image of an animal and want to identify what type of animal is in that image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Or say we have past amount of sales of milk tea and want to predict how much milk tea we’ll sell in the future</a:t>
            </a:r>
            <a:endParaRPr sz="1800">
              <a:solidFill>
                <a:schemeClr val="dk1"/>
              </a:solidFill>
              <a:latin typeface="Sarala"/>
              <a:ea typeface="Sarala"/>
              <a:cs typeface="Sarala"/>
              <a:sym typeface="Sarala"/>
            </a:endParaRPr>
          </a:p>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Both of these very different examples are examples of supervised learning… but what makes them related?</a:t>
            </a:r>
            <a:endParaRPr sz="1800">
              <a:solidFill>
                <a:schemeClr val="dk1"/>
              </a:solidFill>
              <a:latin typeface="Sarala"/>
              <a:ea typeface="Sarala"/>
              <a:cs typeface="Sarala"/>
              <a:sym typeface="Saral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 sure to pause here and check for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8b6b73c0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58b6b73c0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might need to appeal to other familiar ideas to explain what a “model” is -- you can appeal to the idea of how we might make a toy model of a car or a model of a volcano -- it’s not the real car or volcano, but just what we estimate it to be -- this is what we’re doing with machine learning models, estimating reality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Also mention the notation -- a single example could be represented with the variable x, and you can think of a model like a function f(x), which outputs the prediction, y-hat . . . very concretely, x could be a picture, f(x) would be the model that we’ve built (aka our machine learning system), and y could be the prediction that is picture is of a dog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For instance, say we want to figure out from an image of a handwritten number what digit it is</a:t>
            </a:r>
            <a:endParaRPr sz="1800">
              <a:solidFill>
                <a:schemeClr val="dk1"/>
              </a:solidFill>
              <a:latin typeface="Sarala"/>
              <a:ea typeface="Sarala"/>
              <a:cs typeface="Sarala"/>
              <a:sym typeface="Sarala"/>
            </a:endParaRPr>
          </a:p>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We look at many labelled examples and then try to predict the label of a new, unseen example</a:t>
            </a:r>
            <a:endParaRPr sz="1800">
              <a:solidFill>
                <a:schemeClr val="dk1"/>
              </a:solidFill>
              <a:latin typeface="Sarala"/>
              <a:ea typeface="Sarala"/>
              <a:cs typeface="Sarala"/>
              <a:sym typeface="Sarala"/>
            </a:endParaRPr>
          </a:p>
          <a:p>
            <a:pPr indent="0" lvl="0" marL="0" rtl="0" algn="l">
              <a:lnSpc>
                <a:spcPct val="100000"/>
              </a:lnSpc>
              <a:spcBef>
                <a:spcPts val="0"/>
              </a:spcBef>
              <a:spcAft>
                <a:spcPts val="0"/>
              </a:spcAft>
              <a:buSzPts val="1100"/>
              <a:buNone/>
            </a:pPr>
            <a:r>
              <a:t/>
            </a:r>
            <a:endParaRPr sz="1800">
              <a:solidFill>
                <a:schemeClr val="dk1"/>
              </a:solidFill>
              <a:latin typeface="Sarala"/>
              <a:ea typeface="Sarala"/>
              <a:cs typeface="Sarala"/>
              <a:sym typeface="Sarala"/>
            </a:endParaRPr>
          </a:p>
          <a:p>
            <a:pPr indent="0" lvl="0" marL="0" rtl="0" algn="l">
              <a:lnSpc>
                <a:spcPct val="100000"/>
              </a:lnSpc>
              <a:spcBef>
                <a:spcPts val="0"/>
              </a:spcBef>
              <a:spcAft>
                <a:spcPts val="0"/>
              </a:spcAft>
              <a:buSzPts val="1100"/>
              <a:buNone/>
            </a:pPr>
            <a:r>
              <a:rPr lang="en" sz="1800">
                <a:solidFill>
                  <a:schemeClr val="dk1"/>
                </a:solidFill>
                <a:latin typeface="Sarala"/>
                <a:ea typeface="Sarala"/>
                <a:cs typeface="Sarala"/>
                <a:sym typeface="Sarala"/>
              </a:rPr>
              <a:t>Called supervised because we have an expert tell us what the “correct” labels for each example are.</a:t>
            </a:r>
            <a:endParaRPr sz="1800">
              <a:solidFill>
                <a:schemeClr val="dk1"/>
              </a:solidFill>
              <a:latin typeface="Sarala"/>
              <a:ea typeface="Sarala"/>
              <a:cs typeface="Sarala"/>
              <a:sym typeface="Saral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Explain the graph, saying we want to draw a line where on one side everything is a circle, and on the other everything is a plus; that’s the goal of classification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Explain the graph, saying how we want to draw a line that best goes through all of the data points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the graphs don’t make as much sense now, that’s ok! We’ll revisit them down the line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Students will be unfamiliar with the term ‘discrete’ -- explain that discrete is the opposite of continuous, meaning there are only a small number of possible values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example, in the case of mail is spam or not spam, there are only two possible values… (1) spam or (2) not spam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Or say we have past amount of sales of milk tea and want to predict how much milk tea we’ll sell in the future</a:t>
            </a:r>
            <a:endParaRPr sz="1800">
              <a:solidFill>
                <a:schemeClr val="dk1"/>
              </a:solidFill>
              <a:latin typeface="Sarala"/>
              <a:ea typeface="Sarala"/>
              <a:cs typeface="Sarala"/>
              <a:sym typeface="Sarala"/>
            </a:endParaRPr>
          </a:p>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Both of these very different examples are examples of supervised learning… but what makes them related?</a:t>
            </a:r>
            <a:endParaRPr sz="1800">
              <a:solidFill>
                <a:schemeClr val="dk1"/>
              </a:solidFill>
              <a:latin typeface="Sarala"/>
              <a:ea typeface="Sarala"/>
              <a:cs typeface="Sarala"/>
              <a:sym typeface="Saral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The next type of machine learning we will learn about is </a:t>
            </a:r>
            <a:r>
              <a:rPr b="1" lang="en" sz="1800">
                <a:solidFill>
                  <a:schemeClr val="dk1"/>
                </a:solidFill>
                <a:latin typeface="Montserrat"/>
                <a:ea typeface="Montserrat"/>
                <a:cs typeface="Montserrat"/>
                <a:sym typeface="Montserrat"/>
              </a:rPr>
              <a:t>unsupervised learning</a:t>
            </a:r>
            <a:endParaRPr b="1" sz="18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Say we have a collection of music and we want to group them into categories based on shared properties</a:t>
            </a:r>
            <a:endParaRPr sz="1800">
              <a:solidFill>
                <a:schemeClr val="dk1"/>
              </a:solidFill>
              <a:latin typeface="Sarala"/>
              <a:ea typeface="Sarala"/>
              <a:cs typeface="Sarala"/>
              <a:sym typeface="Saral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Think about how a human learns to identify a cheetah -- if someone verbally describes a cheetah, we might have an idea of what it looks like, but really the best way to understand what a cheetah looks like is by seeing examples of one. Humans learn from examples -- could we teach computers by doing something similar?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Note descriptors -- like four legs, two ears, spots -- but this could describe many animals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Or say we have images of skin cells and want to find cells that look similar to each other</a:t>
            </a:r>
            <a:endParaRPr sz="1800">
              <a:solidFill>
                <a:schemeClr val="dk1"/>
              </a:solidFill>
              <a:latin typeface="Sarala"/>
              <a:ea typeface="Sarala"/>
              <a:cs typeface="Sarala"/>
              <a:sym typeface="Sarala"/>
            </a:endParaRPr>
          </a:p>
          <a:p>
            <a:pPr indent="0" lvl="0" marL="0" rtl="0" algn="l">
              <a:lnSpc>
                <a:spcPct val="100000"/>
              </a:lnSpc>
              <a:spcBef>
                <a:spcPts val="0"/>
              </a:spcBef>
              <a:spcAft>
                <a:spcPts val="0"/>
              </a:spcAft>
              <a:buSzPts val="1100"/>
              <a:buNone/>
            </a:pPr>
            <a:r>
              <a:t/>
            </a:r>
            <a:endParaRPr sz="1800">
              <a:solidFill>
                <a:schemeClr val="dk1"/>
              </a:solidFill>
              <a:latin typeface="Sarala"/>
              <a:ea typeface="Sarala"/>
              <a:cs typeface="Sarala"/>
              <a:sym typeface="Sarala"/>
            </a:endParaRPr>
          </a:p>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Unsupervised learning helps us with finding patterns and similarities within our data in order to discover new groupings for them</a:t>
            </a:r>
            <a:endParaRPr sz="1800">
              <a:solidFill>
                <a:schemeClr val="dk1"/>
              </a:solidFill>
              <a:latin typeface="Sarala"/>
              <a:ea typeface="Sarala"/>
              <a:cs typeface="Sarala"/>
              <a:sym typeface="Sarala"/>
            </a:endParaRPr>
          </a:p>
          <a:p>
            <a:pPr indent="0" lvl="0" marL="0" rtl="0" algn="l">
              <a:lnSpc>
                <a:spcPct val="100000"/>
              </a:lnSpc>
              <a:spcBef>
                <a:spcPts val="0"/>
              </a:spcBef>
              <a:spcAft>
                <a:spcPts val="0"/>
              </a:spcAft>
              <a:buSzPts val="1100"/>
              <a:buNone/>
            </a:pPr>
            <a:r>
              <a:t/>
            </a:r>
            <a:endParaRPr sz="1800">
              <a:solidFill>
                <a:schemeClr val="dk1"/>
              </a:solidFill>
              <a:latin typeface="Sarala"/>
              <a:ea typeface="Sarala"/>
              <a:cs typeface="Sarala"/>
              <a:sym typeface="Saral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Could give specific example to make this more concrete, and relate it to the graphs on the right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Note that “features” aren’t defined yet as a ML term, but you can appeal to the common usage of the word -- let them know they can think of a feature like a property of the data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For instance, let’s say we have a collection of songs and say feature 1 is tempo (speed of the song) and feature 2 is number of instruments used in the song… we could then use an unsupervised learning algorithm to group the songs into two categories based on these two features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Could give specific example to make this more concrete, and relate it to the graphs on the right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Note that “features” aren’t defined yet as a ML term, but you can appeal to the common usage of the word -- let them know they can think of a feature like a property of the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instance, let’s say we have a collection of songs and say feature 1 is tempo (speed of the song) and feature 2 is number of instruments used in the song… we could then use an unsupervised learning algorithm to group the songs into two categories based on these two features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solidFill>
                  <a:schemeClr val="dk1"/>
                </a:solidFill>
                <a:latin typeface="Sarala"/>
                <a:ea typeface="Sarala"/>
                <a:cs typeface="Sarala"/>
                <a:sym typeface="Sarala"/>
              </a:rPr>
              <a:t>Can ask students what the main differences between supervised &amp; unsupervised they think there are.</a:t>
            </a:r>
            <a:endParaRPr sz="1800">
              <a:solidFill>
                <a:schemeClr val="dk1"/>
              </a:solidFill>
              <a:latin typeface="Sarala"/>
              <a:ea typeface="Sarala"/>
              <a:cs typeface="Sarala"/>
              <a:sym typeface="Sarala"/>
            </a:endParaRPr>
          </a:p>
          <a:p>
            <a:pPr indent="0" lvl="0" marL="0" rtl="0" algn="l">
              <a:lnSpc>
                <a:spcPct val="100000"/>
              </a:lnSpc>
              <a:spcBef>
                <a:spcPts val="0"/>
              </a:spcBef>
              <a:spcAft>
                <a:spcPts val="0"/>
              </a:spcAft>
              <a:buSzPts val="1100"/>
              <a:buNone/>
            </a:pPr>
            <a:r>
              <a:t/>
            </a:r>
            <a:endParaRPr sz="1800">
              <a:solidFill>
                <a:schemeClr val="dk1"/>
              </a:solidFill>
              <a:latin typeface="Sarala"/>
              <a:ea typeface="Sarala"/>
              <a:cs typeface="Sarala"/>
              <a:sym typeface="Sarala"/>
            </a:endParaRPr>
          </a:p>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Main difference: labelled vs unlabelled data</a:t>
            </a:r>
            <a:endParaRPr sz="1800">
              <a:solidFill>
                <a:schemeClr val="dk1"/>
              </a:solidFill>
              <a:latin typeface="Sarala"/>
              <a:ea typeface="Sarala"/>
              <a:cs typeface="Sarala"/>
              <a:sym typeface="Sarala"/>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1"/>
              </a:solidFill>
              <a:latin typeface="Sarala"/>
              <a:ea typeface="Sarala"/>
              <a:cs typeface="Sarala"/>
              <a:sym typeface="Sarala"/>
            </a:endParaRPr>
          </a:p>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When we have labelled data (supervised learning): there is an expectation of what the “right” answer is</a:t>
            </a:r>
            <a:endParaRPr sz="1800">
              <a:solidFill>
                <a:schemeClr val="dk1"/>
              </a:solidFill>
              <a:latin typeface="Sarala"/>
              <a:ea typeface="Sarala"/>
              <a:cs typeface="Sarala"/>
              <a:sym typeface="Sarala"/>
            </a:endParaRPr>
          </a:p>
          <a:p>
            <a:pPr indent="0" lvl="0" marL="0" rtl="0" algn="l">
              <a:lnSpc>
                <a:spcPct val="100000"/>
              </a:lnSpc>
              <a:spcBef>
                <a:spcPts val="0"/>
              </a:spcBef>
              <a:spcAft>
                <a:spcPts val="0"/>
              </a:spcAft>
              <a:buClr>
                <a:schemeClr val="dk1"/>
              </a:buClr>
              <a:buSzPts val="1100"/>
              <a:buFont typeface="Arial"/>
              <a:buNone/>
            </a:pPr>
            <a:r>
              <a:t/>
            </a:r>
            <a:endParaRPr sz="1800">
              <a:solidFill>
                <a:schemeClr val="dk1"/>
              </a:solidFill>
              <a:latin typeface="Sarala"/>
              <a:ea typeface="Sarala"/>
              <a:cs typeface="Sarala"/>
              <a:sym typeface="Sarala"/>
            </a:endParaRPr>
          </a:p>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When we do not have labelled data (unsupervised learning): we want to discover potentially new patterns in the data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8b6b73c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58b6b73c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example, you might touch a hot stove and it’ll burn (which is a negative reward, or penalty), and you’ll learn not to touch it again</a:t>
            </a:r>
            <a:endParaRPr/>
          </a:p>
          <a:p>
            <a:pPr indent="0" lvl="0" marL="0" rtl="0" algn="l">
              <a:lnSpc>
                <a:spcPct val="100000"/>
              </a:lnSpc>
              <a:spcBef>
                <a:spcPts val="0"/>
              </a:spcBef>
              <a:spcAft>
                <a:spcPts val="0"/>
              </a:spcAft>
              <a:buSzPts val="1100"/>
              <a:buNone/>
            </a:pPr>
            <a:r>
              <a:rPr lang="en"/>
              <a:t>Or you might eat a piece of candy and get a positive reward and you’ll learn to want to eat more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mirrors how we as humans learn from good and bad rewards as we grow up</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example, you might touch a hot stove and it’ll burn (which is a negative reward, or penalty), and you’ll learn not to touch it again</a:t>
            </a:r>
            <a:endParaRPr/>
          </a:p>
          <a:p>
            <a:pPr indent="0" lvl="0" marL="0" rtl="0" algn="l">
              <a:lnSpc>
                <a:spcPct val="100000"/>
              </a:lnSpc>
              <a:spcBef>
                <a:spcPts val="0"/>
              </a:spcBef>
              <a:spcAft>
                <a:spcPts val="0"/>
              </a:spcAft>
              <a:buSzPts val="1100"/>
              <a:buNone/>
            </a:pPr>
            <a:r>
              <a:rPr lang="en"/>
              <a:t>Or you might eat a piece of candy and get a positive reward and you’ll learn to want to eat more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mirrors how we as humans learn from good and bad rewards as we grow up</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8b6b73c0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58b6b73c0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example, you might touch a hot stove and it’ll burn (which is a negative reward, or penalty), and you’ll learn not to touch it again</a:t>
            </a:r>
            <a:endParaRPr/>
          </a:p>
          <a:p>
            <a:pPr indent="0" lvl="0" marL="0" rtl="0" algn="l">
              <a:lnSpc>
                <a:spcPct val="100000"/>
              </a:lnSpc>
              <a:spcBef>
                <a:spcPts val="0"/>
              </a:spcBef>
              <a:spcAft>
                <a:spcPts val="0"/>
              </a:spcAft>
              <a:buSzPts val="1100"/>
              <a:buNone/>
            </a:pPr>
            <a:r>
              <a:rPr lang="en"/>
              <a:t>Or you might eat a piece of candy and get a positive reward and you’ll learn to want to eat more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mirrors how we as humans learn from good and bad rewards as we grow up</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Explain the graphic: in RL, we think about the agent as the ML system interacting with the environment -- for example, the agent might be a robot and the environment is the world it’s in. The robot or agent would take an action, which could change the environment, and the environment would tell the robot if this was a good action or not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Can pause to ask how people think RL works to best play a video game -- remembering the framing of agent and environment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Good break point (~40 minutes)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(Can give a concrete example here, like height is a feature of a person, or number of letters is a feature of a word)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binary: is this person a student or not</a:t>
            </a:r>
            <a:endParaRPr/>
          </a:p>
          <a:p>
            <a:pPr indent="0" lvl="0" marL="0" rtl="0" algn="l">
              <a:lnSpc>
                <a:spcPct val="100000"/>
              </a:lnSpc>
              <a:spcBef>
                <a:spcPts val="0"/>
              </a:spcBef>
              <a:spcAft>
                <a:spcPts val="0"/>
              </a:spcAft>
              <a:buSzPts val="1100"/>
              <a:buNone/>
            </a:pPr>
            <a:r>
              <a:rPr lang="en"/>
              <a:t>discrete: how many trees are in a specified area</a:t>
            </a:r>
            <a:endParaRPr/>
          </a:p>
          <a:p>
            <a:pPr indent="0" lvl="0" marL="0" rtl="0" algn="l">
              <a:lnSpc>
                <a:spcPct val="100000"/>
              </a:lnSpc>
              <a:spcBef>
                <a:spcPts val="0"/>
              </a:spcBef>
              <a:spcAft>
                <a:spcPts val="0"/>
              </a:spcAft>
              <a:buSzPts val="1100"/>
              <a:buNone/>
            </a:pPr>
            <a:r>
              <a:rPr lang="en"/>
              <a:t>real-valued: what is the average temperature of a city</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PAUSE HERE TO GET STUDENT RESPONSES! (This also may get them to be silent, which is a great prompt to go back to the definition of features again)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Note that this is a tough question! The concept of ‘features’ are still very abstract at this point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are these features binary, discrete, or real-valued?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Notice that not all features are useful in differentiating apples and oranges -- color is super helpful, but size and has seeds might not! That’s why we want to be sure to pick the best features for the particular task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solidFill>
                  <a:schemeClr val="dk1"/>
                </a:solidFill>
                <a:latin typeface="Sarala"/>
                <a:ea typeface="Sarala"/>
                <a:cs typeface="Sarala"/>
                <a:sym typeface="Sarala"/>
              </a:rPr>
              <a:t>ML gives us a way to tell the computer </a:t>
            </a:r>
            <a:r>
              <a:rPr i="1" lang="en" sz="1800">
                <a:solidFill>
                  <a:schemeClr val="dk1"/>
                </a:solidFill>
                <a:latin typeface="Sarala"/>
                <a:ea typeface="Sarala"/>
                <a:cs typeface="Sarala"/>
                <a:sym typeface="Sarala"/>
              </a:rPr>
              <a:t>how </a:t>
            </a:r>
            <a:r>
              <a:rPr lang="en" sz="1800">
                <a:solidFill>
                  <a:schemeClr val="dk1"/>
                </a:solidFill>
                <a:latin typeface="Sarala"/>
                <a:ea typeface="Sarala"/>
                <a:cs typeface="Sarala"/>
                <a:sym typeface="Sarala"/>
              </a:rPr>
              <a:t>to learn without needing to describe </a:t>
            </a:r>
            <a:r>
              <a:rPr i="1" lang="en" sz="1800">
                <a:solidFill>
                  <a:schemeClr val="dk1"/>
                </a:solidFill>
                <a:latin typeface="Sarala"/>
                <a:ea typeface="Sarala"/>
                <a:cs typeface="Sarala"/>
                <a:sym typeface="Sarala"/>
              </a:rPr>
              <a:t>what </a:t>
            </a:r>
            <a:r>
              <a:rPr lang="en" sz="1800">
                <a:solidFill>
                  <a:schemeClr val="dk1"/>
                </a:solidFill>
                <a:latin typeface="Sarala"/>
                <a:ea typeface="Sarala"/>
                <a:cs typeface="Sarala"/>
                <a:sym typeface="Sarala"/>
              </a:rPr>
              <a:t>to learn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When we think of an example, like a photo or a sentence, we only describe it by its features</a:t>
            </a:r>
            <a:endParaRPr/>
          </a:p>
          <a:p>
            <a:pPr indent="0" lvl="0" marL="0" rtl="0" algn="l">
              <a:lnSpc>
                <a:spcPct val="100000"/>
              </a:lnSpc>
              <a:spcBef>
                <a:spcPts val="0"/>
              </a:spcBef>
              <a:spcAft>
                <a:spcPts val="0"/>
              </a:spcAft>
              <a:buSzPts val="1100"/>
              <a:buNone/>
            </a:pPr>
            <a:r>
              <a:rPr lang="en"/>
              <a:t>Thus, each example is merely a set of features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this example, this could be 1.5”, color green, and has seeds)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particular example of a dataset would thus have 2 labelled examples: an apple and an orange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(We’ll talk about a few different supervised learning algorithms in the next two lessons, and you may encounter them in your projects as well)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Can mention here a typical training process: we give the model a new example and have it make a prediction; we then compare the prediction to the actual label and adjust the model based on whether it was correct or not. The main goal of the training process is to make these adjustments so that the model can more accurately predict labels for future examples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We’ll discuss more about “training error” or how to evaluate the accuracy of a model shortly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Say we complete the training process and have low training error -- this means our model has learned to accurately predict the labels for the examples in our training set … but how do we know it will work well for examples outside of our training set?</a:t>
            </a:r>
            <a:endParaRPr sz="1800">
              <a:solidFill>
                <a:schemeClr val="dk1"/>
              </a:solidFill>
              <a:latin typeface="Sarala"/>
              <a:ea typeface="Sarala"/>
              <a:cs typeface="Sarala"/>
              <a:sym typeface="Saral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arala"/>
              <a:buChar char="●"/>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arala"/>
              <a:buChar char="●"/>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It’s like preparing for a math test:</a:t>
            </a:r>
            <a:endParaRPr sz="1800">
              <a:solidFill>
                <a:schemeClr val="dk1"/>
              </a:solidFill>
              <a:latin typeface="Sarala"/>
              <a:ea typeface="Sarala"/>
              <a:cs typeface="Sarala"/>
              <a:sym typeface="Sarala"/>
            </a:endParaRPr>
          </a:p>
          <a:p>
            <a:pPr indent="-342900" lvl="1" marL="9144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Memorizing would be memorizing the answers to the specific questions asked on a practice test</a:t>
            </a:r>
            <a:endParaRPr sz="1800">
              <a:solidFill>
                <a:schemeClr val="dk1"/>
              </a:solidFill>
              <a:latin typeface="Sarala"/>
              <a:ea typeface="Sarala"/>
              <a:cs typeface="Sarala"/>
              <a:sym typeface="Sarala"/>
            </a:endParaRPr>
          </a:p>
          <a:p>
            <a:pPr indent="-342900" lvl="1" marL="9144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Generalizing would be understanding the rules used in the practice test and applying them to the actual test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specific example of the benefits of using machine learning -- for translation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Specific things we might change: What features we look at, how many features we look at, what sorts of algorithms we use to train our model, etc. We’ll see this more concretely in future lessons.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visual representation of breaking it up by training set and test set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just talked about training error and testing error, but how do we actually evaluate the performance of our models?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58b6b73c0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258b6b73c03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learned the keyword AI in Day 1</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 the audience respond to this question! (And then talk a little bit about it after)</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Take some time to talk through how to read this table (it can be confusing the first time around looking at it) -- go through what each cell represents.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 that there are many other metrics used for evaluation</a:t>
            </a:r>
            <a:endParaRPr/>
          </a:p>
          <a:p>
            <a:pPr indent="0" lvl="0" marL="0" rtl="0" algn="l">
              <a:lnSpc>
                <a:spcPct val="100000"/>
              </a:lnSpc>
              <a:spcBef>
                <a:spcPts val="0"/>
              </a:spcBef>
              <a:spcAft>
                <a:spcPts val="0"/>
              </a:spcAft>
              <a:buSzPts val="1100"/>
              <a:buNone/>
            </a:pPr>
            <a:r>
              <a:rPr lang="en"/>
              <a:t>They do not need to remember all of them right now, but just see them &amp; know how we calculate them</a:t>
            </a:r>
            <a:endParaRPr/>
          </a:p>
          <a:p>
            <a:pPr indent="0" lvl="0" marL="0" rtl="0" algn="l">
              <a:lnSpc>
                <a:spcPct val="100000"/>
              </a:lnSpc>
              <a:spcBef>
                <a:spcPts val="0"/>
              </a:spcBef>
              <a:spcAft>
                <a:spcPts val="0"/>
              </a:spcAft>
              <a:buSzPts val="1100"/>
              <a:buNone/>
            </a:pPr>
            <a:r>
              <a:rPr lang="en"/>
              <a:t>They can refer back to this slide in the future, but just know these are common metrics we use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There are a few different ways we can collect data for our dataset</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process can indeed be time-consuming, especially for the cases when data needs to be manually labelled -- this is why data can be hard to get</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Datasets are really, really important for machine learning to do well</a:t>
            </a:r>
            <a:endParaRPr sz="1800">
              <a:solidFill>
                <a:schemeClr val="dk1"/>
              </a:solidFill>
              <a:latin typeface="Sarala"/>
              <a:ea typeface="Sarala"/>
              <a:cs typeface="Sarala"/>
              <a:sym typeface="Sarala"/>
            </a:endParaRPr>
          </a:p>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This is why companies often create good datasets: to sell and profit from them</a:t>
            </a:r>
            <a:endParaRPr sz="1800">
              <a:solidFill>
                <a:schemeClr val="dk1"/>
              </a:solidFill>
              <a:latin typeface="Sarala"/>
              <a:ea typeface="Sarala"/>
              <a:cs typeface="Sarala"/>
              <a:sym typeface="Sarala"/>
            </a:endParaRPr>
          </a:p>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A good dataset can help your machine learning algorithm, but a bad dataset can hurt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 sure to stop and ask them the first question -- see what the students respond with</a:t>
            </a:r>
            <a:endParaRPr/>
          </a:p>
          <a:p>
            <a:pPr indent="0" lvl="0" marL="0" rtl="0" algn="l">
              <a:lnSpc>
                <a:spcPct val="100000"/>
              </a:lnSpc>
              <a:spcBef>
                <a:spcPts val="0"/>
              </a:spcBef>
              <a:spcAft>
                <a:spcPts val="0"/>
              </a:spcAft>
              <a:buSzPts val="1100"/>
              <a:buNone/>
            </a:pPr>
            <a:r>
              <a:rPr lang="en"/>
              <a:t>(The answer: If it’s never seen dogs, how will it know what a dog looks like?)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Also, if it’s only seen one color of dog, one can imagine it would be hard for the system to identify dogs of a different color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we want to collect as much data as we can and make sure that data is representative and diverse…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but when we’re collecting personal data, we have to think about privacy concerns.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(tyler: added the target study as it really stands out in my mind, but feel free to remove if it’s not thematic)</a:t>
            </a:r>
            <a:endParaRPr/>
          </a:p>
          <a:p>
            <a:pPr indent="0" lvl="0" marL="0" rtl="0" algn="l">
              <a:lnSpc>
                <a:spcPct val="100000"/>
              </a:lnSpc>
              <a:spcBef>
                <a:spcPts val="0"/>
              </a:spcBef>
              <a:spcAft>
                <a:spcPts val="0"/>
              </a:spcAft>
              <a:buSzPts val="1100"/>
              <a:buNone/>
            </a:pPr>
            <a:r>
              <a:rPr lang="en" u="sng">
                <a:solidFill>
                  <a:schemeClr val="hlink"/>
                </a:solidFill>
                <a:hlinkClick r:id="rId2"/>
              </a:rPr>
              <a:t>https://www.forbes.com/sites/kashmirhill/2012/02/16/how-target-figured-out-a-teen-girl-was-pregnant-before-her-father-did/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Laws like the EU’s </a:t>
            </a:r>
            <a:r>
              <a:rPr b="1" lang="en" sz="1800">
                <a:solidFill>
                  <a:schemeClr val="dk1"/>
                </a:solidFill>
                <a:latin typeface="Sarala"/>
                <a:ea typeface="Sarala"/>
                <a:cs typeface="Sarala"/>
                <a:sym typeface="Sarala"/>
              </a:rPr>
              <a:t>GDPR</a:t>
            </a:r>
            <a:r>
              <a:rPr lang="en" sz="1800">
                <a:solidFill>
                  <a:schemeClr val="dk1"/>
                </a:solidFill>
                <a:latin typeface="Sarala"/>
                <a:ea typeface="Sarala"/>
                <a:cs typeface="Sarala"/>
                <a:sym typeface="Sarala"/>
              </a:rPr>
              <a:t> have been passed to help protect consumer data (look at articles on the right)</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solidFill>
                  <a:schemeClr val="dk1"/>
                </a:solidFill>
                <a:latin typeface="Sarala"/>
                <a:ea typeface="Sarala"/>
                <a:cs typeface="Sarala"/>
                <a:sym typeface="Sarala"/>
              </a:rPr>
              <a:t>In order to have good data stewardship:</a:t>
            </a:r>
            <a:endParaRPr sz="1800">
              <a:solidFill>
                <a:schemeClr val="dk1"/>
              </a:solidFill>
              <a:latin typeface="Sarala"/>
              <a:ea typeface="Sarala"/>
              <a:cs typeface="Sarala"/>
              <a:sym typeface="Sarala"/>
            </a:endParaRPr>
          </a:p>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Laws like the EU’s </a:t>
            </a:r>
            <a:r>
              <a:rPr b="1" lang="en" sz="1800">
                <a:solidFill>
                  <a:schemeClr val="dk1"/>
                </a:solidFill>
                <a:latin typeface="Sarala"/>
                <a:ea typeface="Sarala"/>
                <a:cs typeface="Sarala"/>
                <a:sym typeface="Sarala"/>
              </a:rPr>
              <a:t>GDPR</a:t>
            </a:r>
            <a:r>
              <a:rPr lang="en" sz="1800">
                <a:solidFill>
                  <a:schemeClr val="dk1"/>
                </a:solidFill>
                <a:latin typeface="Sarala"/>
                <a:ea typeface="Sarala"/>
                <a:cs typeface="Sarala"/>
                <a:sym typeface="Sarala"/>
              </a:rPr>
              <a:t> have been passed to help protect consumer data (look at articles on the right)</a:t>
            </a:r>
            <a:endParaRPr sz="1800">
              <a:solidFill>
                <a:schemeClr val="dk1"/>
              </a:solidFill>
              <a:latin typeface="Sarala"/>
              <a:ea typeface="Sarala"/>
              <a:cs typeface="Sarala"/>
              <a:sym typeface="Sarala"/>
            </a:endParaRPr>
          </a:p>
          <a:p>
            <a:pPr indent="-342900" lvl="0" marL="457200" rtl="0" algn="l">
              <a:lnSpc>
                <a:spcPct val="100000"/>
              </a:lnSpc>
              <a:spcBef>
                <a:spcPts val="0"/>
              </a:spcBef>
              <a:spcAft>
                <a:spcPts val="0"/>
              </a:spcAft>
              <a:buClr>
                <a:schemeClr val="dk1"/>
              </a:buClr>
              <a:buSzPts val="1800"/>
              <a:buFont typeface="Sarala"/>
              <a:buChar char="●"/>
            </a:pPr>
            <a:r>
              <a:rPr lang="en" sz="1800">
                <a:solidFill>
                  <a:schemeClr val="dk1"/>
                </a:solidFill>
                <a:latin typeface="Sarala"/>
                <a:ea typeface="Sarala"/>
                <a:cs typeface="Sarala"/>
                <a:sym typeface="Sarala"/>
              </a:rPr>
              <a:t>Some states in the US have also passed laws to protect citizens’ data</a:t>
            </a:r>
            <a:endParaRPr sz="1800">
              <a:solidFill>
                <a:schemeClr val="dk1"/>
              </a:solidFill>
              <a:latin typeface="Sarala"/>
              <a:ea typeface="Sarala"/>
              <a:cs typeface="Sarala"/>
              <a:sym typeface="Sarala"/>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58b6b73c0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258b6b73c0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Go through each -- perhaps get a different student to give an answer for each</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58b6b73c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258b6b73c0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that the recall A* should be taken out for slides where graph searches were not taught prior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A* was taught, this is a good opportunity to ask them to recap what it is</a:t>
            </a:r>
            <a:endParaRPr/>
          </a:p>
          <a:p>
            <a:pPr indent="0" lvl="0" marL="0" rtl="0" algn="l">
              <a:lnSpc>
                <a:spcPct val="100000"/>
              </a:lnSpc>
              <a:spcBef>
                <a:spcPts val="0"/>
              </a:spcBef>
              <a:spcAft>
                <a:spcPts val="0"/>
              </a:spcAft>
              <a:buSzPts val="1100"/>
              <a:buNone/>
            </a:pPr>
            <a:r>
              <a:rPr lang="en"/>
              <a:t>If A* was not taught, this is a good opportunity to mention it (or other non-ML AI) in passing as examples, to make it concrete that there can exist AI that isn’t ML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11" name="Shape 11"/>
        <p:cNvGrpSpPr/>
        <p:nvPr/>
      </p:nvGrpSpPr>
      <p:grpSpPr>
        <a:xfrm>
          <a:off x="0" y="0"/>
          <a:ext cx="0" cy="0"/>
          <a:chOff x="0" y="0"/>
          <a:chExt cx="0" cy="0"/>
        </a:xfrm>
      </p:grpSpPr>
      <p:sp>
        <p:nvSpPr>
          <p:cNvPr id="12" name="Google Shape;12;p83"/>
          <p:cNvSpPr txBox="1"/>
          <p:nvPr>
            <p:ph type="title"/>
          </p:nvPr>
        </p:nvSpPr>
        <p:spPr>
          <a:xfrm>
            <a:off x="1772700" y="1013850"/>
            <a:ext cx="5598600" cy="1557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000"/>
              <a:buNone/>
              <a:defRPr b="1" sz="4800">
                <a:solidFill>
                  <a:srgbClr val="25BDC4"/>
                </a:solidFill>
                <a:latin typeface="Fira Sans"/>
                <a:ea typeface="Fira Sans"/>
                <a:cs typeface="Fira Sans"/>
                <a:sym typeface="Fira Sans"/>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p:cSld name="CUSTOM_3_1">
    <p:spTree>
      <p:nvGrpSpPr>
        <p:cNvPr id="13" name="Shape 13"/>
        <p:cNvGrpSpPr/>
        <p:nvPr/>
      </p:nvGrpSpPr>
      <p:grpSpPr>
        <a:xfrm>
          <a:off x="0" y="0"/>
          <a:ext cx="0" cy="0"/>
          <a:chOff x="0" y="0"/>
          <a:chExt cx="0" cy="0"/>
        </a:xfrm>
      </p:grpSpPr>
      <p:sp>
        <p:nvSpPr>
          <p:cNvPr id="14" name="Google Shape;14;p87"/>
          <p:cNvSpPr/>
          <p:nvPr/>
        </p:nvSpPr>
        <p:spPr>
          <a:xfrm>
            <a:off x="0" y="0"/>
            <a:ext cx="9144000" cy="5138928"/>
          </a:xfrm>
          <a:custGeom>
            <a:rect b="b" l="l" r="r" t="t"/>
            <a:pathLst>
              <a:path extrusionOk="0" h="7315200" w="9753600">
                <a:moveTo>
                  <a:pt x="0" y="0"/>
                </a:moveTo>
                <a:lnTo>
                  <a:pt x="9753600" y="0"/>
                </a:lnTo>
                <a:lnTo>
                  <a:pt x="9753600" y="7315200"/>
                </a:lnTo>
                <a:lnTo>
                  <a:pt x="0" y="7315200"/>
                </a:lnTo>
                <a:lnTo>
                  <a:pt x="0"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5" name="Google Shape;15;p87"/>
          <p:cNvSpPr txBox="1"/>
          <p:nvPr>
            <p:ph type="title"/>
          </p:nvPr>
        </p:nvSpPr>
        <p:spPr>
          <a:xfrm>
            <a:off x="1957500" y="1661900"/>
            <a:ext cx="5229000" cy="1566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000"/>
              <a:buNone/>
              <a:defRPr b="1" sz="4800">
                <a:solidFill>
                  <a:srgbClr val="25BDC4"/>
                </a:solidFill>
                <a:latin typeface="Fira Sans"/>
                <a:ea typeface="Fira Sans"/>
                <a:cs typeface="Fira Sans"/>
                <a:sym typeface="Fira Sans"/>
              </a:defRPr>
            </a:lvl1pPr>
            <a:lvl2pPr lvl="1" algn="l">
              <a:lnSpc>
                <a:spcPct val="100000"/>
              </a:lnSpc>
              <a:spcBef>
                <a:spcPts val="0"/>
              </a:spcBef>
              <a:spcAft>
                <a:spcPts val="0"/>
              </a:spcAft>
              <a:buSzPts val="1000"/>
              <a:buNone/>
              <a:defRPr sz="5100"/>
            </a:lvl2pPr>
            <a:lvl3pPr lvl="2" algn="l">
              <a:lnSpc>
                <a:spcPct val="100000"/>
              </a:lnSpc>
              <a:spcBef>
                <a:spcPts val="0"/>
              </a:spcBef>
              <a:spcAft>
                <a:spcPts val="0"/>
              </a:spcAft>
              <a:buSzPts val="1000"/>
              <a:buNone/>
              <a:defRPr sz="5100"/>
            </a:lvl3pPr>
            <a:lvl4pPr lvl="3" algn="l">
              <a:lnSpc>
                <a:spcPct val="100000"/>
              </a:lnSpc>
              <a:spcBef>
                <a:spcPts val="0"/>
              </a:spcBef>
              <a:spcAft>
                <a:spcPts val="0"/>
              </a:spcAft>
              <a:buSzPts val="1000"/>
              <a:buNone/>
              <a:defRPr sz="5100"/>
            </a:lvl4pPr>
            <a:lvl5pPr lvl="4" algn="l">
              <a:lnSpc>
                <a:spcPct val="100000"/>
              </a:lnSpc>
              <a:spcBef>
                <a:spcPts val="0"/>
              </a:spcBef>
              <a:spcAft>
                <a:spcPts val="0"/>
              </a:spcAft>
              <a:buSzPts val="1000"/>
              <a:buNone/>
              <a:defRPr sz="5100"/>
            </a:lvl5pPr>
            <a:lvl6pPr lvl="5" algn="l">
              <a:lnSpc>
                <a:spcPct val="100000"/>
              </a:lnSpc>
              <a:spcBef>
                <a:spcPts val="0"/>
              </a:spcBef>
              <a:spcAft>
                <a:spcPts val="0"/>
              </a:spcAft>
              <a:buSzPts val="1000"/>
              <a:buNone/>
              <a:defRPr sz="5100"/>
            </a:lvl6pPr>
            <a:lvl7pPr lvl="6" algn="l">
              <a:lnSpc>
                <a:spcPct val="100000"/>
              </a:lnSpc>
              <a:spcBef>
                <a:spcPts val="0"/>
              </a:spcBef>
              <a:spcAft>
                <a:spcPts val="0"/>
              </a:spcAft>
              <a:buSzPts val="1000"/>
              <a:buNone/>
              <a:defRPr sz="5100"/>
            </a:lvl7pPr>
            <a:lvl8pPr lvl="7" algn="l">
              <a:lnSpc>
                <a:spcPct val="100000"/>
              </a:lnSpc>
              <a:spcBef>
                <a:spcPts val="0"/>
              </a:spcBef>
              <a:spcAft>
                <a:spcPts val="0"/>
              </a:spcAft>
              <a:buSzPts val="1000"/>
              <a:buNone/>
              <a:defRPr sz="5100"/>
            </a:lvl8pPr>
            <a:lvl9pPr lvl="8" algn="l">
              <a:lnSpc>
                <a:spcPct val="100000"/>
              </a:lnSpc>
              <a:spcBef>
                <a:spcPts val="0"/>
              </a:spcBef>
              <a:spcAft>
                <a:spcPts val="0"/>
              </a:spcAft>
              <a:buSzPts val="1000"/>
              <a:buNone/>
              <a:defRPr sz="5100"/>
            </a:lvl9pPr>
          </a:lstStyle>
          <a:p/>
        </p:txBody>
      </p:sp>
      <p:grpSp>
        <p:nvGrpSpPr>
          <p:cNvPr id="16" name="Google Shape;16;p87"/>
          <p:cNvGrpSpPr/>
          <p:nvPr/>
        </p:nvGrpSpPr>
        <p:grpSpPr>
          <a:xfrm>
            <a:off x="267710" y="671693"/>
            <a:ext cx="947445" cy="761676"/>
            <a:chOff x="2942804" y="955190"/>
            <a:chExt cx="1347525" cy="1083311"/>
          </a:xfrm>
        </p:grpSpPr>
        <p:sp>
          <p:nvSpPr>
            <p:cNvPr id="17" name="Google Shape;17;p87"/>
            <p:cNvSpPr/>
            <p:nvPr/>
          </p:nvSpPr>
          <p:spPr>
            <a:xfrm>
              <a:off x="3539462" y="955190"/>
              <a:ext cx="135255" cy="1083310"/>
            </a:xfrm>
            <a:custGeom>
              <a:rect b="b" l="l" r="r" t="t"/>
              <a:pathLst>
                <a:path extrusionOk="0" h="1083310" w="135255">
                  <a:moveTo>
                    <a:pt x="0" y="0"/>
                  </a:moveTo>
                  <a:lnTo>
                    <a:pt x="0" y="1083160"/>
                  </a:lnTo>
                  <a:lnTo>
                    <a:pt x="135075" y="1083160"/>
                  </a:lnTo>
                  <a:lnTo>
                    <a:pt x="135075" y="0"/>
                  </a:lnTo>
                  <a:lnTo>
                    <a:pt x="0" y="0"/>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8" name="Google Shape;18;p87"/>
            <p:cNvSpPr/>
            <p:nvPr/>
          </p:nvSpPr>
          <p:spPr>
            <a:xfrm>
              <a:off x="2945774" y="1498116"/>
              <a:ext cx="596900" cy="540385"/>
            </a:xfrm>
            <a:custGeom>
              <a:rect b="b" l="l" r="r" t="t"/>
              <a:pathLst>
                <a:path extrusionOk="0" h="540385" w="596900">
                  <a:moveTo>
                    <a:pt x="596385" y="540235"/>
                  </a:moveTo>
                  <a:lnTo>
                    <a:pt x="0" y="540235"/>
                  </a:lnTo>
                  <a:lnTo>
                    <a:pt x="596385" y="0"/>
                  </a:lnTo>
                  <a:lnTo>
                    <a:pt x="596385" y="540235"/>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9" name="Google Shape;19;p87"/>
            <p:cNvSpPr/>
            <p:nvPr/>
          </p:nvSpPr>
          <p:spPr>
            <a:xfrm>
              <a:off x="2942804" y="955191"/>
              <a:ext cx="599439" cy="542925"/>
            </a:xfrm>
            <a:custGeom>
              <a:rect b="b" l="l" r="r" t="t"/>
              <a:pathLst>
                <a:path extrusionOk="0" h="542925" w="599439">
                  <a:moveTo>
                    <a:pt x="599355" y="542925"/>
                  </a:moveTo>
                  <a:lnTo>
                    <a:pt x="0" y="0"/>
                  </a:lnTo>
                  <a:lnTo>
                    <a:pt x="599355" y="0"/>
                  </a:lnTo>
                  <a:lnTo>
                    <a:pt x="599355" y="542925"/>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20" name="Google Shape;20;p87"/>
            <p:cNvSpPr/>
            <p:nvPr/>
          </p:nvSpPr>
          <p:spPr>
            <a:xfrm>
              <a:off x="3671840" y="955190"/>
              <a:ext cx="618489" cy="1083310"/>
            </a:xfrm>
            <a:custGeom>
              <a:rect b="b" l="l" r="r" t="t"/>
              <a:pathLst>
                <a:path extrusionOk="0" h="1083310" w="618489">
                  <a:moveTo>
                    <a:pt x="21619" y="1083160"/>
                  </a:moveTo>
                  <a:lnTo>
                    <a:pt x="0" y="1083160"/>
                  </a:lnTo>
                  <a:lnTo>
                    <a:pt x="0" y="0"/>
                  </a:lnTo>
                  <a:lnTo>
                    <a:pt x="18650" y="0"/>
                  </a:lnTo>
                  <a:lnTo>
                    <a:pt x="618005" y="542925"/>
                  </a:lnTo>
                  <a:lnTo>
                    <a:pt x="21619" y="1083160"/>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21" name="Google Shape;21;p87"/>
          <p:cNvGrpSpPr/>
          <p:nvPr/>
        </p:nvGrpSpPr>
        <p:grpSpPr>
          <a:xfrm>
            <a:off x="-53" y="1433369"/>
            <a:ext cx="500292" cy="401822"/>
            <a:chOff x="2560559" y="2049290"/>
            <a:chExt cx="711552" cy="571500"/>
          </a:xfrm>
        </p:grpSpPr>
        <p:sp>
          <p:nvSpPr>
            <p:cNvPr id="22" name="Google Shape;22;p87"/>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23" name="Google Shape;23;p87"/>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24" name="Google Shape;24;p87"/>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25" name="Google Shape;25;p87"/>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26" name="Google Shape;26;p87"/>
          <p:cNvGrpSpPr/>
          <p:nvPr/>
        </p:nvGrpSpPr>
        <p:grpSpPr>
          <a:xfrm>
            <a:off x="386147" y="2244719"/>
            <a:ext cx="500314" cy="400944"/>
            <a:chOff x="3855898" y="3211362"/>
            <a:chExt cx="711583" cy="570251"/>
          </a:xfrm>
        </p:grpSpPr>
        <p:sp>
          <p:nvSpPr>
            <p:cNvPr id="27" name="Google Shape;27;p87"/>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28" name="Google Shape;28;p87"/>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29" name="Google Shape;29;p87"/>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30" name="Google Shape;30;p87"/>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31" name="Google Shape;31;p87"/>
          <p:cNvGrpSpPr/>
          <p:nvPr/>
        </p:nvGrpSpPr>
        <p:grpSpPr>
          <a:xfrm>
            <a:off x="-41" y="2710732"/>
            <a:ext cx="587191" cy="855434"/>
            <a:chOff x="1625602" y="3955895"/>
            <a:chExt cx="835146" cy="1216660"/>
          </a:xfrm>
        </p:grpSpPr>
        <p:sp>
          <p:nvSpPr>
            <p:cNvPr id="32" name="Google Shape;32;p87"/>
            <p:cNvSpPr/>
            <p:nvPr/>
          </p:nvSpPr>
          <p:spPr>
            <a:xfrm>
              <a:off x="1625602" y="3955895"/>
              <a:ext cx="145415" cy="1216660"/>
            </a:xfrm>
            <a:custGeom>
              <a:rect b="b" l="l" r="r" t="t"/>
              <a:pathLst>
                <a:path extrusionOk="0" h="1216660" w="145415">
                  <a:moveTo>
                    <a:pt x="0" y="0"/>
                  </a:moveTo>
                  <a:lnTo>
                    <a:pt x="0" y="1216180"/>
                  </a:lnTo>
                  <a:lnTo>
                    <a:pt x="145384" y="1216180"/>
                  </a:lnTo>
                  <a:lnTo>
                    <a:pt x="145384" y="0"/>
                  </a:lnTo>
                  <a:lnTo>
                    <a:pt x="0" y="0"/>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33" name="Google Shape;33;p87"/>
            <p:cNvSpPr/>
            <p:nvPr/>
          </p:nvSpPr>
          <p:spPr>
            <a:xfrm>
              <a:off x="1767963" y="3955895"/>
              <a:ext cx="692785" cy="1216660"/>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pic>
        <p:nvPicPr>
          <p:cNvPr id="34" name="Google Shape;34;p87"/>
          <p:cNvPicPr preferRelativeResize="0"/>
          <p:nvPr/>
        </p:nvPicPr>
        <p:blipFill rotWithShape="1">
          <a:blip r:embed="rId2">
            <a:alphaModFix/>
          </a:blip>
          <a:srcRect b="0" l="0" r="0" t="0"/>
          <a:stretch/>
        </p:blipFill>
        <p:spPr>
          <a:xfrm>
            <a:off x="8793686" y="4851978"/>
            <a:ext cx="291798" cy="239535"/>
          </a:xfrm>
          <a:prstGeom prst="rect">
            <a:avLst/>
          </a:prstGeom>
          <a:noFill/>
          <a:ln>
            <a:noFill/>
          </a:ln>
        </p:spPr>
      </p:pic>
    </p:spTree>
  </p:cSld>
  <p:clrMapOvr>
    <a:masterClrMapping/>
  </p:clrMapOvr>
  <p:extLst>
    <p:ext uri="{DCECCB84-F9BA-43D5-87BE-67443E8EF086}">
      <p15:sldGuideLst>
        <p15:guide id="1" orient="horz" pos="1667">
          <p15:clr>
            <a:srgbClr val="F9AD4C"/>
          </p15:clr>
        </p15:guide>
        <p15:guide id="2" pos="2880">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4_1">
    <p:spTree>
      <p:nvGrpSpPr>
        <p:cNvPr id="35" name="Shape 35"/>
        <p:cNvGrpSpPr/>
        <p:nvPr/>
      </p:nvGrpSpPr>
      <p:grpSpPr>
        <a:xfrm>
          <a:off x="0" y="0"/>
          <a:ext cx="0" cy="0"/>
          <a:chOff x="0" y="0"/>
          <a:chExt cx="0" cy="0"/>
        </a:xfrm>
      </p:grpSpPr>
      <p:sp>
        <p:nvSpPr>
          <p:cNvPr id="36" name="Google Shape;36;p84"/>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b="1">
                <a:solidFill>
                  <a:srgbClr val="25BDC4"/>
                </a:solidFill>
                <a:latin typeface="Fira Sans"/>
                <a:ea typeface="Fira Sans"/>
                <a:cs typeface="Fira Sans"/>
                <a:sym typeface="Fira Sans"/>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37" name="Google Shape;37;p84"/>
          <p:cNvGrpSpPr/>
          <p:nvPr/>
        </p:nvGrpSpPr>
        <p:grpSpPr>
          <a:xfrm>
            <a:off x="-86441" y="4039721"/>
            <a:ext cx="511619" cy="1103364"/>
            <a:chOff x="-10241" y="4039721"/>
            <a:chExt cx="511619" cy="1103364"/>
          </a:xfrm>
        </p:grpSpPr>
        <p:grpSp>
          <p:nvGrpSpPr>
            <p:cNvPr id="38" name="Google Shape;38;p84"/>
            <p:cNvGrpSpPr/>
            <p:nvPr/>
          </p:nvGrpSpPr>
          <p:grpSpPr>
            <a:xfrm>
              <a:off x="-10241" y="4039721"/>
              <a:ext cx="333220" cy="267633"/>
              <a:chOff x="2560559" y="2049290"/>
              <a:chExt cx="711552" cy="571500"/>
            </a:xfrm>
          </p:grpSpPr>
          <p:sp>
            <p:nvSpPr>
              <p:cNvPr id="39" name="Google Shape;39;p84"/>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40" name="Google Shape;40;p84"/>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41" name="Google Shape;41;p84"/>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42" name="Google Shape;42;p84"/>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43" name="Google Shape;43;p84"/>
            <p:cNvGrpSpPr/>
            <p:nvPr/>
          </p:nvGrpSpPr>
          <p:grpSpPr>
            <a:xfrm>
              <a:off x="168144" y="4307378"/>
              <a:ext cx="333234" cy="267049"/>
              <a:chOff x="3855898" y="3211362"/>
              <a:chExt cx="711583" cy="570251"/>
            </a:xfrm>
          </p:grpSpPr>
          <p:sp>
            <p:nvSpPr>
              <p:cNvPr id="44" name="Google Shape;44;p84"/>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45" name="Google Shape;45;p84"/>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46" name="Google Shape;46;p84"/>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47" name="Google Shape;47;p84"/>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48" name="Google Shape;48;p84"/>
            <p:cNvSpPr/>
            <p:nvPr/>
          </p:nvSpPr>
          <p:spPr>
            <a:xfrm>
              <a:off x="-201" y="4574296"/>
              <a:ext cx="323877" cy="568789"/>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49" name="Google Shape;49;p84"/>
          <p:cNvSpPr txBox="1"/>
          <p:nvPr>
            <p:ph idx="1" type="body"/>
          </p:nvPr>
        </p:nvSpPr>
        <p:spPr>
          <a:xfrm>
            <a:off x="457200" y="959575"/>
            <a:ext cx="6850200" cy="3347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Font typeface="Sarala"/>
              <a:buNone/>
              <a:defRPr sz="1800">
                <a:latin typeface="Sarala"/>
                <a:ea typeface="Sarala"/>
                <a:cs typeface="Sarala"/>
                <a:sym typeface="Sarala"/>
              </a:defRPr>
            </a:lvl1pPr>
            <a:lvl2pPr indent="-228600" lvl="1" marL="914400" algn="l">
              <a:lnSpc>
                <a:spcPct val="100000"/>
              </a:lnSpc>
              <a:spcBef>
                <a:spcPts val="0"/>
              </a:spcBef>
              <a:spcAft>
                <a:spcPts val="0"/>
              </a:spcAft>
              <a:buSzPts val="1800"/>
              <a:buFont typeface="Sarala"/>
              <a:buNone/>
              <a:defRPr sz="1800">
                <a:latin typeface="Sarala"/>
                <a:ea typeface="Sarala"/>
                <a:cs typeface="Sarala"/>
                <a:sym typeface="Sarala"/>
              </a:defRPr>
            </a:lvl2pPr>
            <a:lvl3pPr indent="-228600" lvl="2" marL="1371600" algn="l">
              <a:lnSpc>
                <a:spcPct val="100000"/>
              </a:lnSpc>
              <a:spcBef>
                <a:spcPts val="0"/>
              </a:spcBef>
              <a:spcAft>
                <a:spcPts val="0"/>
              </a:spcAft>
              <a:buSzPts val="1800"/>
              <a:buFont typeface="Sarala"/>
              <a:buNone/>
              <a:defRPr sz="1800">
                <a:latin typeface="Sarala"/>
                <a:ea typeface="Sarala"/>
                <a:cs typeface="Sarala"/>
                <a:sym typeface="Sarala"/>
              </a:defRPr>
            </a:lvl3pPr>
            <a:lvl4pPr indent="-228600" lvl="3" marL="1828800" algn="l">
              <a:lnSpc>
                <a:spcPct val="100000"/>
              </a:lnSpc>
              <a:spcBef>
                <a:spcPts val="0"/>
              </a:spcBef>
              <a:spcAft>
                <a:spcPts val="0"/>
              </a:spcAft>
              <a:buSzPts val="1800"/>
              <a:buFont typeface="Sarala"/>
              <a:buNone/>
              <a:defRPr sz="1800">
                <a:latin typeface="Sarala"/>
                <a:ea typeface="Sarala"/>
                <a:cs typeface="Sarala"/>
                <a:sym typeface="Sarala"/>
              </a:defRPr>
            </a:lvl4pPr>
            <a:lvl5pPr indent="-228600" lvl="4" marL="2286000" algn="l">
              <a:lnSpc>
                <a:spcPct val="100000"/>
              </a:lnSpc>
              <a:spcBef>
                <a:spcPts val="0"/>
              </a:spcBef>
              <a:spcAft>
                <a:spcPts val="0"/>
              </a:spcAft>
              <a:buSzPts val="1800"/>
              <a:buFont typeface="Sarala"/>
              <a:buNone/>
              <a:defRPr sz="1800">
                <a:latin typeface="Sarala"/>
                <a:ea typeface="Sarala"/>
                <a:cs typeface="Sarala"/>
                <a:sym typeface="Sarala"/>
              </a:defRPr>
            </a:lvl5pPr>
            <a:lvl6pPr indent="-228600" lvl="5" marL="2743200" algn="l">
              <a:lnSpc>
                <a:spcPct val="100000"/>
              </a:lnSpc>
              <a:spcBef>
                <a:spcPts val="0"/>
              </a:spcBef>
              <a:spcAft>
                <a:spcPts val="0"/>
              </a:spcAft>
              <a:buSzPts val="1800"/>
              <a:buFont typeface="Sarala"/>
              <a:buNone/>
              <a:defRPr sz="1800">
                <a:latin typeface="Sarala"/>
                <a:ea typeface="Sarala"/>
                <a:cs typeface="Sarala"/>
                <a:sym typeface="Sarala"/>
              </a:defRPr>
            </a:lvl6pPr>
            <a:lvl7pPr indent="-228600" lvl="6" marL="3200400" algn="l">
              <a:lnSpc>
                <a:spcPct val="100000"/>
              </a:lnSpc>
              <a:spcBef>
                <a:spcPts val="0"/>
              </a:spcBef>
              <a:spcAft>
                <a:spcPts val="0"/>
              </a:spcAft>
              <a:buSzPts val="1800"/>
              <a:buFont typeface="Sarala"/>
              <a:buNone/>
              <a:defRPr sz="1800">
                <a:latin typeface="Sarala"/>
                <a:ea typeface="Sarala"/>
                <a:cs typeface="Sarala"/>
                <a:sym typeface="Sarala"/>
              </a:defRPr>
            </a:lvl7pPr>
            <a:lvl8pPr indent="-228600" lvl="7" marL="3657600" algn="l">
              <a:lnSpc>
                <a:spcPct val="100000"/>
              </a:lnSpc>
              <a:spcBef>
                <a:spcPts val="0"/>
              </a:spcBef>
              <a:spcAft>
                <a:spcPts val="0"/>
              </a:spcAft>
              <a:buSzPts val="1800"/>
              <a:buFont typeface="Sarala"/>
              <a:buNone/>
              <a:defRPr sz="1800">
                <a:latin typeface="Sarala"/>
                <a:ea typeface="Sarala"/>
                <a:cs typeface="Sarala"/>
                <a:sym typeface="Sarala"/>
              </a:defRPr>
            </a:lvl8pPr>
            <a:lvl9pPr indent="-228600" lvl="8" marL="4114800" algn="l">
              <a:lnSpc>
                <a:spcPct val="100000"/>
              </a:lnSpc>
              <a:spcBef>
                <a:spcPts val="0"/>
              </a:spcBef>
              <a:spcAft>
                <a:spcPts val="0"/>
              </a:spcAft>
              <a:buSzPts val="1800"/>
              <a:buFont typeface="Sarala"/>
              <a:buNone/>
              <a:defRPr sz="1800">
                <a:latin typeface="Sarala"/>
                <a:ea typeface="Sarala"/>
                <a:cs typeface="Sarala"/>
                <a:sym typeface="Sarala"/>
              </a:defRPr>
            </a:lvl9pPr>
          </a:lstStyle>
          <a:p/>
        </p:txBody>
      </p:sp>
      <p:grpSp>
        <p:nvGrpSpPr>
          <p:cNvPr id="50" name="Google Shape;50;p84"/>
          <p:cNvGrpSpPr/>
          <p:nvPr/>
        </p:nvGrpSpPr>
        <p:grpSpPr>
          <a:xfrm rot="10800000">
            <a:off x="8708584" y="-4"/>
            <a:ext cx="511619" cy="1103364"/>
            <a:chOff x="-10241" y="4039721"/>
            <a:chExt cx="511619" cy="1103364"/>
          </a:xfrm>
        </p:grpSpPr>
        <p:grpSp>
          <p:nvGrpSpPr>
            <p:cNvPr id="51" name="Google Shape;51;p84"/>
            <p:cNvGrpSpPr/>
            <p:nvPr/>
          </p:nvGrpSpPr>
          <p:grpSpPr>
            <a:xfrm>
              <a:off x="-10241" y="4039721"/>
              <a:ext cx="333220" cy="267633"/>
              <a:chOff x="2560559" y="2049290"/>
              <a:chExt cx="711552" cy="571500"/>
            </a:xfrm>
          </p:grpSpPr>
          <p:sp>
            <p:nvSpPr>
              <p:cNvPr id="52" name="Google Shape;52;p84"/>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53" name="Google Shape;53;p84"/>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54" name="Google Shape;54;p84"/>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55" name="Google Shape;55;p84"/>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56" name="Google Shape;56;p84"/>
            <p:cNvGrpSpPr/>
            <p:nvPr/>
          </p:nvGrpSpPr>
          <p:grpSpPr>
            <a:xfrm>
              <a:off x="168144" y="4307378"/>
              <a:ext cx="333234" cy="267049"/>
              <a:chOff x="3855898" y="3211362"/>
              <a:chExt cx="711583" cy="570251"/>
            </a:xfrm>
          </p:grpSpPr>
          <p:sp>
            <p:nvSpPr>
              <p:cNvPr id="57" name="Google Shape;57;p84"/>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58" name="Google Shape;58;p84"/>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59" name="Google Shape;59;p84"/>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60" name="Google Shape;60;p84"/>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61" name="Google Shape;61;p84"/>
            <p:cNvSpPr/>
            <p:nvPr/>
          </p:nvSpPr>
          <p:spPr>
            <a:xfrm>
              <a:off x="-201" y="4574296"/>
              <a:ext cx="323877" cy="568789"/>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62" name="Google Shape;62;p84"/>
          <p:cNvSpPr txBox="1"/>
          <p:nvPr/>
        </p:nvSpPr>
        <p:spPr>
          <a:xfrm>
            <a:off x="228610" y="4961396"/>
            <a:ext cx="3750600" cy="173100"/>
          </a:xfrm>
          <a:prstGeom prst="rect">
            <a:avLst/>
          </a:prstGeom>
          <a:noFill/>
          <a:ln>
            <a:noFill/>
          </a:ln>
        </p:spPr>
        <p:txBody>
          <a:bodyPr anchorCtr="0" anchor="t" bIns="32125" lIns="64275" spcFirstLastPara="1" rIns="64275" wrap="square" tIns="321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arala"/>
                <a:ea typeface="Sarala"/>
                <a:cs typeface="Sarala"/>
                <a:sym typeface="Sarala"/>
              </a:rPr>
              <a:t>© AI4ALL, 2020. May be reproduced with permission. </a:t>
            </a:r>
            <a:endParaRPr b="0" i="0" sz="800" u="none" cap="none" strike="noStrike">
              <a:solidFill>
                <a:srgbClr val="000000"/>
              </a:solidFill>
              <a:latin typeface="Sarala"/>
              <a:ea typeface="Sarala"/>
              <a:cs typeface="Sarala"/>
              <a:sym typeface="Sarala"/>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USTOM_4">
    <p:spTree>
      <p:nvGrpSpPr>
        <p:cNvPr id="63" name="Shape 63"/>
        <p:cNvGrpSpPr/>
        <p:nvPr/>
      </p:nvGrpSpPr>
      <p:grpSpPr>
        <a:xfrm>
          <a:off x="0" y="0"/>
          <a:ext cx="0" cy="0"/>
          <a:chOff x="0" y="0"/>
          <a:chExt cx="0" cy="0"/>
        </a:xfrm>
      </p:grpSpPr>
      <p:sp>
        <p:nvSpPr>
          <p:cNvPr id="64" name="Google Shape;64;p85"/>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b="1">
                <a:solidFill>
                  <a:srgbClr val="25BDC4"/>
                </a:solidFill>
                <a:latin typeface="Fira Sans"/>
                <a:ea typeface="Fira Sans"/>
                <a:cs typeface="Fira Sans"/>
                <a:sym typeface="Fira Sans"/>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65" name="Google Shape;65;p85"/>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Font typeface="Sarala"/>
              <a:buNone/>
              <a:defRPr sz="1800">
                <a:latin typeface="Sarala"/>
                <a:ea typeface="Sarala"/>
                <a:cs typeface="Sarala"/>
                <a:sym typeface="Sarala"/>
              </a:defRPr>
            </a:lvl1pPr>
            <a:lvl2pPr indent="-228600" lvl="1" marL="914400" algn="l">
              <a:lnSpc>
                <a:spcPct val="100000"/>
              </a:lnSpc>
              <a:spcBef>
                <a:spcPts val="0"/>
              </a:spcBef>
              <a:spcAft>
                <a:spcPts val="0"/>
              </a:spcAft>
              <a:buSzPts val="1800"/>
              <a:buFont typeface="Sarala"/>
              <a:buNone/>
              <a:defRPr sz="1800">
                <a:latin typeface="Sarala"/>
                <a:ea typeface="Sarala"/>
                <a:cs typeface="Sarala"/>
                <a:sym typeface="Sarala"/>
              </a:defRPr>
            </a:lvl2pPr>
            <a:lvl3pPr indent="-228600" lvl="2" marL="1371600" algn="l">
              <a:lnSpc>
                <a:spcPct val="100000"/>
              </a:lnSpc>
              <a:spcBef>
                <a:spcPts val="0"/>
              </a:spcBef>
              <a:spcAft>
                <a:spcPts val="0"/>
              </a:spcAft>
              <a:buSzPts val="1800"/>
              <a:buFont typeface="Sarala"/>
              <a:buNone/>
              <a:defRPr sz="1800">
                <a:latin typeface="Sarala"/>
                <a:ea typeface="Sarala"/>
                <a:cs typeface="Sarala"/>
                <a:sym typeface="Sarala"/>
              </a:defRPr>
            </a:lvl3pPr>
            <a:lvl4pPr indent="-228600" lvl="3" marL="1828800" algn="l">
              <a:lnSpc>
                <a:spcPct val="100000"/>
              </a:lnSpc>
              <a:spcBef>
                <a:spcPts val="0"/>
              </a:spcBef>
              <a:spcAft>
                <a:spcPts val="0"/>
              </a:spcAft>
              <a:buSzPts val="1800"/>
              <a:buFont typeface="Sarala"/>
              <a:buNone/>
              <a:defRPr sz="1800">
                <a:latin typeface="Sarala"/>
                <a:ea typeface="Sarala"/>
                <a:cs typeface="Sarala"/>
                <a:sym typeface="Sarala"/>
              </a:defRPr>
            </a:lvl4pPr>
            <a:lvl5pPr indent="-228600" lvl="4" marL="2286000" algn="l">
              <a:lnSpc>
                <a:spcPct val="100000"/>
              </a:lnSpc>
              <a:spcBef>
                <a:spcPts val="0"/>
              </a:spcBef>
              <a:spcAft>
                <a:spcPts val="0"/>
              </a:spcAft>
              <a:buSzPts val="1800"/>
              <a:buFont typeface="Sarala"/>
              <a:buNone/>
              <a:defRPr sz="1800">
                <a:latin typeface="Sarala"/>
                <a:ea typeface="Sarala"/>
                <a:cs typeface="Sarala"/>
                <a:sym typeface="Sarala"/>
              </a:defRPr>
            </a:lvl5pPr>
            <a:lvl6pPr indent="-228600" lvl="5" marL="2743200" algn="l">
              <a:lnSpc>
                <a:spcPct val="100000"/>
              </a:lnSpc>
              <a:spcBef>
                <a:spcPts val="0"/>
              </a:spcBef>
              <a:spcAft>
                <a:spcPts val="0"/>
              </a:spcAft>
              <a:buSzPts val="1800"/>
              <a:buFont typeface="Sarala"/>
              <a:buNone/>
              <a:defRPr sz="1800">
                <a:latin typeface="Sarala"/>
                <a:ea typeface="Sarala"/>
                <a:cs typeface="Sarala"/>
                <a:sym typeface="Sarala"/>
              </a:defRPr>
            </a:lvl6pPr>
            <a:lvl7pPr indent="-228600" lvl="6" marL="3200400" algn="l">
              <a:lnSpc>
                <a:spcPct val="100000"/>
              </a:lnSpc>
              <a:spcBef>
                <a:spcPts val="0"/>
              </a:spcBef>
              <a:spcAft>
                <a:spcPts val="0"/>
              </a:spcAft>
              <a:buSzPts val="1800"/>
              <a:buFont typeface="Sarala"/>
              <a:buNone/>
              <a:defRPr sz="1800">
                <a:latin typeface="Sarala"/>
                <a:ea typeface="Sarala"/>
                <a:cs typeface="Sarala"/>
                <a:sym typeface="Sarala"/>
              </a:defRPr>
            </a:lvl7pPr>
            <a:lvl8pPr indent="-228600" lvl="7" marL="3657600" algn="l">
              <a:lnSpc>
                <a:spcPct val="100000"/>
              </a:lnSpc>
              <a:spcBef>
                <a:spcPts val="0"/>
              </a:spcBef>
              <a:spcAft>
                <a:spcPts val="0"/>
              </a:spcAft>
              <a:buSzPts val="1800"/>
              <a:buFont typeface="Sarala"/>
              <a:buNone/>
              <a:defRPr sz="1800">
                <a:latin typeface="Sarala"/>
                <a:ea typeface="Sarala"/>
                <a:cs typeface="Sarala"/>
                <a:sym typeface="Sarala"/>
              </a:defRPr>
            </a:lvl8pPr>
            <a:lvl9pPr indent="-228600" lvl="8" marL="4114800" algn="l">
              <a:lnSpc>
                <a:spcPct val="100000"/>
              </a:lnSpc>
              <a:spcBef>
                <a:spcPts val="0"/>
              </a:spcBef>
              <a:spcAft>
                <a:spcPts val="0"/>
              </a:spcAft>
              <a:buSzPts val="1800"/>
              <a:buFont typeface="Sarala"/>
              <a:buNone/>
              <a:defRPr sz="1800">
                <a:latin typeface="Sarala"/>
                <a:ea typeface="Sarala"/>
                <a:cs typeface="Sarala"/>
                <a:sym typeface="Sarala"/>
              </a:defRPr>
            </a:lvl9pPr>
          </a:lstStyle>
          <a:p/>
        </p:txBody>
      </p:sp>
      <p:sp>
        <p:nvSpPr>
          <p:cNvPr id="66" name="Google Shape;66;p85"/>
          <p:cNvSpPr txBox="1"/>
          <p:nvPr/>
        </p:nvSpPr>
        <p:spPr>
          <a:xfrm>
            <a:off x="228610" y="4961396"/>
            <a:ext cx="3750600" cy="173100"/>
          </a:xfrm>
          <a:prstGeom prst="rect">
            <a:avLst/>
          </a:prstGeom>
          <a:noFill/>
          <a:ln>
            <a:noFill/>
          </a:ln>
        </p:spPr>
        <p:txBody>
          <a:bodyPr anchorCtr="0" anchor="t" bIns="32125" lIns="64275" spcFirstLastPara="1" rIns="64275" wrap="square" tIns="321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arala"/>
                <a:ea typeface="Sarala"/>
                <a:cs typeface="Sarala"/>
                <a:sym typeface="Sarala"/>
              </a:rPr>
              <a:t>© AI4ALL, 2020. May be reproduced with permission. </a:t>
            </a:r>
            <a:endParaRPr b="0" i="0" sz="800" u="none" cap="none" strike="noStrike">
              <a:solidFill>
                <a:srgbClr val="000000"/>
              </a:solidFill>
              <a:latin typeface="Sarala"/>
              <a:ea typeface="Sarala"/>
              <a:cs typeface="Sarala"/>
              <a:sym typeface="Sarala"/>
            </a:endParaRPr>
          </a:p>
        </p:txBody>
      </p:sp>
      <p:grpSp>
        <p:nvGrpSpPr>
          <p:cNvPr id="67" name="Google Shape;67;p85"/>
          <p:cNvGrpSpPr/>
          <p:nvPr/>
        </p:nvGrpSpPr>
        <p:grpSpPr>
          <a:xfrm rot="10800000">
            <a:off x="8708584" y="-4"/>
            <a:ext cx="511619" cy="1103364"/>
            <a:chOff x="-10241" y="4039721"/>
            <a:chExt cx="511619" cy="1103364"/>
          </a:xfrm>
        </p:grpSpPr>
        <p:grpSp>
          <p:nvGrpSpPr>
            <p:cNvPr id="68" name="Google Shape;68;p85"/>
            <p:cNvGrpSpPr/>
            <p:nvPr/>
          </p:nvGrpSpPr>
          <p:grpSpPr>
            <a:xfrm>
              <a:off x="-10241" y="4039721"/>
              <a:ext cx="333220" cy="267633"/>
              <a:chOff x="2560559" y="2049290"/>
              <a:chExt cx="711552" cy="571500"/>
            </a:xfrm>
          </p:grpSpPr>
          <p:sp>
            <p:nvSpPr>
              <p:cNvPr id="69" name="Google Shape;69;p85"/>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70" name="Google Shape;70;p85"/>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71" name="Google Shape;71;p85"/>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72" name="Google Shape;72;p85"/>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73" name="Google Shape;73;p85"/>
            <p:cNvGrpSpPr/>
            <p:nvPr/>
          </p:nvGrpSpPr>
          <p:grpSpPr>
            <a:xfrm>
              <a:off x="168144" y="4307378"/>
              <a:ext cx="333234" cy="267049"/>
              <a:chOff x="3855898" y="3211362"/>
              <a:chExt cx="711583" cy="570251"/>
            </a:xfrm>
          </p:grpSpPr>
          <p:sp>
            <p:nvSpPr>
              <p:cNvPr id="74" name="Google Shape;74;p85"/>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75" name="Google Shape;75;p85"/>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76" name="Google Shape;76;p85"/>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77" name="Google Shape;77;p85"/>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78" name="Google Shape;78;p85"/>
            <p:cNvSpPr/>
            <p:nvPr/>
          </p:nvSpPr>
          <p:spPr>
            <a:xfrm>
              <a:off x="-201" y="4574296"/>
              <a:ext cx="323877" cy="568789"/>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79" name="Google Shape;79;p85"/>
          <p:cNvGrpSpPr/>
          <p:nvPr/>
        </p:nvGrpSpPr>
        <p:grpSpPr>
          <a:xfrm>
            <a:off x="-86441" y="4039721"/>
            <a:ext cx="511619" cy="1103364"/>
            <a:chOff x="-10241" y="4039721"/>
            <a:chExt cx="511619" cy="1103364"/>
          </a:xfrm>
        </p:grpSpPr>
        <p:grpSp>
          <p:nvGrpSpPr>
            <p:cNvPr id="80" name="Google Shape;80;p85"/>
            <p:cNvGrpSpPr/>
            <p:nvPr/>
          </p:nvGrpSpPr>
          <p:grpSpPr>
            <a:xfrm>
              <a:off x="-10241" y="4039721"/>
              <a:ext cx="333220" cy="267633"/>
              <a:chOff x="2560559" y="2049290"/>
              <a:chExt cx="711552" cy="571500"/>
            </a:xfrm>
          </p:grpSpPr>
          <p:sp>
            <p:nvSpPr>
              <p:cNvPr id="81" name="Google Shape;81;p85"/>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82" name="Google Shape;82;p85"/>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83" name="Google Shape;83;p85"/>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84" name="Google Shape;84;p85"/>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85" name="Google Shape;85;p85"/>
            <p:cNvGrpSpPr/>
            <p:nvPr/>
          </p:nvGrpSpPr>
          <p:grpSpPr>
            <a:xfrm>
              <a:off x="168144" y="4307378"/>
              <a:ext cx="333234" cy="267049"/>
              <a:chOff x="3855898" y="3211362"/>
              <a:chExt cx="711583" cy="570251"/>
            </a:xfrm>
          </p:grpSpPr>
          <p:sp>
            <p:nvSpPr>
              <p:cNvPr id="86" name="Google Shape;86;p85"/>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87" name="Google Shape;87;p85"/>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88" name="Google Shape;88;p85"/>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89" name="Google Shape;89;p85"/>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90" name="Google Shape;90;p85"/>
            <p:cNvSpPr/>
            <p:nvPr/>
          </p:nvSpPr>
          <p:spPr>
            <a:xfrm>
              <a:off x="-201" y="4574296"/>
              <a:ext cx="323877" cy="568789"/>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Image">
  <p:cSld name="CUSTOM_4_1_1">
    <p:spTree>
      <p:nvGrpSpPr>
        <p:cNvPr id="91" name="Shape 91"/>
        <p:cNvGrpSpPr/>
        <p:nvPr/>
      </p:nvGrpSpPr>
      <p:grpSpPr>
        <a:xfrm>
          <a:off x="0" y="0"/>
          <a:ext cx="0" cy="0"/>
          <a:chOff x="0" y="0"/>
          <a:chExt cx="0" cy="0"/>
        </a:xfrm>
      </p:grpSpPr>
      <p:sp>
        <p:nvSpPr>
          <p:cNvPr id="92" name="Google Shape;92;p86"/>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b="1">
                <a:solidFill>
                  <a:srgbClr val="25BDC4"/>
                </a:solidFill>
                <a:latin typeface="Fira Sans"/>
                <a:ea typeface="Fira Sans"/>
                <a:cs typeface="Fira Sans"/>
                <a:sym typeface="Fira Sans"/>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93" name="Google Shape;93;p86"/>
          <p:cNvGrpSpPr/>
          <p:nvPr/>
        </p:nvGrpSpPr>
        <p:grpSpPr>
          <a:xfrm>
            <a:off x="-86441" y="4039721"/>
            <a:ext cx="511619" cy="1103364"/>
            <a:chOff x="-10241" y="4039721"/>
            <a:chExt cx="511619" cy="1103364"/>
          </a:xfrm>
        </p:grpSpPr>
        <p:grpSp>
          <p:nvGrpSpPr>
            <p:cNvPr id="94" name="Google Shape;94;p86"/>
            <p:cNvGrpSpPr/>
            <p:nvPr/>
          </p:nvGrpSpPr>
          <p:grpSpPr>
            <a:xfrm>
              <a:off x="-10241" y="4039721"/>
              <a:ext cx="333220" cy="267633"/>
              <a:chOff x="2560559" y="2049290"/>
              <a:chExt cx="711552" cy="571500"/>
            </a:xfrm>
          </p:grpSpPr>
          <p:sp>
            <p:nvSpPr>
              <p:cNvPr id="95" name="Google Shape;95;p86"/>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96" name="Google Shape;96;p86"/>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97" name="Google Shape;97;p86"/>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98" name="Google Shape;98;p86"/>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99" name="Google Shape;99;p86"/>
            <p:cNvGrpSpPr/>
            <p:nvPr/>
          </p:nvGrpSpPr>
          <p:grpSpPr>
            <a:xfrm>
              <a:off x="168144" y="4307378"/>
              <a:ext cx="333234" cy="267049"/>
              <a:chOff x="3855898" y="3211362"/>
              <a:chExt cx="711583" cy="570251"/>
            </a:xfrm>
          </p:grpSpPr>
          <p:sp>
            <p:nvSpPr>
              <p:cNvPr id="100" name="Google Shape;100;p86"/>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01" name="Google Shape;101;p86"/>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02" name="Google Shape;102;p86"/>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03" name="Google Shape;103;p86"/>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104" name="Google Shape;104;p86"/>
            <p:cNvSpPr/>
            <p:nvPr/>
          </p:nvSpPr>
          <p:spPr>
            <a:xfrm>
              <a:off x="-201" y="4574296"/>
              <a:ext cx="323877" cy="568789"/>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105" name="Google Shape;105;p86"/>
          <p:cNvGrpSpPr/>
          <p:nvPr/>
        </p:nvGrpSpPr>
        <p:grpSpPr>
          <a:xfrm rot="10800000">
            <a:off x="8708584" y="-4"/>
            <a:ext cx="511619" cy="1103364"/>
            <a:chOff x="-10241" y="4039721"/>
            <a:chExt cx="511619" cy="1103364"/>
          </a:xfrm>
        </p:grpSpPr>
        <p:grpSp>
          <p:nvGrpSpPr>
            <p:cNvPr id="106" name="Google Shape;106;p86"/>
            <p:cNvGrpSpPr/>
            <p:nvPr/>
          </p:nvGrpSpPr>
          <p:grpSpPr>
            <a:xfrm>
              <a:off x="-10241" y="4039721"/>
              <a:ext cx="333220" cy="267633"/>
              <a:chOff x="2560559" y="2049290"/>
              <a:chExt cx="711552" cy="571500"/>
            </a:xfrm>
          </p:grpSpPr>
          <p:sp>
            <p:nvSpPr>
              <p:cNvPr id="107" name="Google Shape;107;p86"/>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08" name="Google Shape;108;p86"/>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09" name="Google Shape;109;p86"/>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10" name="Google Shape;110;p86"/>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111" name="Google Shape;111;p86"/>
            <p:cNvGrpSpPr/>
            <p:nvPr/>
          </p:nvGrpSpPr>
          <p:grpSpPr>
            <a:xfrm>
              <a:off x="168144" y="4307378"/>
              <a:ext cx="333234" cy="267049"/>
              <a:chOff x="3855898" y="3211362"/>
              <a:chExt cx="711583" cy="570251"/>
            </a:xfrm>
          </p:grpSpPr>
          <p:sp>
            <p:nvSpPr>
              <p:cNvPr id="112" name="Google Shape;112;p86"/>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13" name="Google Shape;113;p86"/>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14" name="Google Shape;114;p86"/>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15" name="Google Shape;115;p86"/>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116" name="Google Shape;116;p86"/>
            <p:cNvSpPr/>
            <p:nvPr/>
          </p:nvSpPr>
          <p:spPr>
            <a:xfrm>
              <a:off x="-201" y="4574296"/>
              <a:ext cx="323877" cy="568789"/>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117" name="Google Shape;117;p86"/>
          <p:cNvSpPr txBox="1"/>
          <p:nvPr/>
        </p:nvSpPr>
        <p:spPr>
          <a:xfrm>
            <a:off x="228610" y="4961396"/>
            <a:ext cx="3750600" cy="173100"/>
          </a:xfrm>
          <a:prstGeom prst="rect">
            <a:avLst/>
          </a:prstGeom>
          <a:noFill/>
          <a:ln>
            <a:noFill/>
          </a:ln>
        </p:spPr>
        <p:txBody>
          <a:bodyPr anchorCtr="0" anchor="t" bIns="32125" lIns="64275" spcFirstLastPara="1" rIns="64275" wrap="square" tIns="321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arala"/>
                <a:ea typeface="Sarala"/>
                <a:cs typeface="Sarala"/>
                <a:sym typeface="Sarala"/>
              </a:rPr>
              <a:t>© AI4ALL, 2020. May be reproduced with permission. </a:t>
            </a:r>
            <a:endParaRPr b="0" i="0" sz="800" u="none" cap="none" strike="noStrike">
              <a:solidFill>
                <a:srgbClr val="000000"/>
              </a:solidFill>
              <a:latin typeface="Sarala"/>
              <a:ea typeface="Sarala"/>
              <a:cs typeface="Sarala"/>
              <a:sym typeface="Sarala"/>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CUSTOM_4_2">
    <p:spTree>
      <p:nvGrpSpPr>
        <p:cNvPr id="118" name="Shape 118"/>
        <p:cNvGrpSpPr/>
        <p:nvPr/>
      </p:nvGrpSpPr>
      <p:grpSpPr>
        <a:xfrm>
          <a:off x="0" y="0"/>
          <a:ext cx="0" cy="0"/>
          <a:chOff x="0" y="0"/>
          <a:chExt cx="0" cy="0"/>
        </a:xfrm>
      </p:grpSpPr>
      <p:grpSp>
        <p:nvGrpSpPr>
          <p:cNvPr id="119" name="Google Shape;119;p88"/>
          <p:cNvGrpSpPr/>
          <p:nvPr/>
        </p:nvGrpSpPr>
        <p:grpSpPr>
          <a:xfrm>
            <a:off x="-86441" y="4039721"/>
            <a:ext cx="511619" cy="1103364"/>
            <a:chOff x="-10241" y="4039721"/>
            <a:chExt cx="511619" cy="1103364"/>
          </a:xfrm>
        </p:grpSpPr>
        <p:grpSp>
          <p:nvGrpSpPr>
            <p:cNvPr id="120" name="Google Shape;120;p88"/>
            <p:cNvGrpSpPr/>
            <p:nvPr/>
          </p:nvGrpSpPr>
          <p:grpSpPr>
            <a:xfrm>
              <a:off x="-10241" y="4039721"/>
              <a:ext cx="333220" cy="267633"/>
              <a:chOff x="2560559" y="2049290"/>
              <a:chExt cx="711552" cy="571500"/>
            </a:xfrm>
          </p:grpSpPr>
          <p:sp>
            <p:nvSpPr>
              <p:cNvPr id="121" name="Google Shape;121;p88"/>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22" name="Google Shape;122;p88"/>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23" name="Google Shape;123;p88"/>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24" name="Google Shape;124;p88"/>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125" name="Google Shape;125;p88"/>
            <p:cNvGrpSpPr/>
            <p:nvPr/>
          </p:nvGrpSpPr>
          <p:grpSpPr>
            <a:xfrm>
              <a:off x="168144" y="4307378"/>
              <a:ext cx="333234" cy="267049"/>
              <a:chOff x="3855898" y="3211362"/>
              <a:chExt cx="711583" cy="570251"/>
            </a:xfrm>
          </p:grpSpPr>
          <p:sp>
            <p:nvSpPr>
              <p:cNvPr id="126" name="Google Shape;126;p88"/>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27" name="Google Shape;127;p88"/>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28" name="Google Shape;128;p88"/>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29" name="Google Shape;129;p88"/>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130" name="Google Shape;130;p88"/>
            <p:cNvSpPr/>
            <p:nvPr/>
          </p:nvSpPr>
          <p:spPr>
            <a:xfrm>
              <a:off x="-201" y="4574296"/>
              <a:ext cx="323877" cy="568789"/>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131" name="Google Shape;131;p88"/>
          <p:cNvGrpSpPr/>
          <p:nvPr/>
        </p:nvGrpSpPr>
        <p:grpSpPr>
          <a:xfrm rot="10800000">
            <a:off x="8708584" y="-4"/>
            <a:ext cx="511619" cy="1103364"/>
            <a:chOff x="-10241" y="4039721"/>
            <a:chExt cx="511619" cy="1103364"/>
          </a:xfrm>
        </p:grpSpPr>
        <p:grpSp>
          <p:nvGrpSpPr>
            <p:cNvPr id="132" name="Google Shape;132;p88"/>
            <p:cNvGrpSpPr/>
            <p:nvPr/>
          </p:nvGrpSpPr>
          <p:grpSpPr>
            <a:xfrm>
              <a:off x="-10241" y="4039721"/>
              <a:ext cx="333220" cy="267633"/>
              <a:chOff x="2560559" y="2049290"/>
              <a:chExt cx="711552" cy="571500"/>
            </a:xfrm>
          </p:grpSpPr>
          <p:sp>
            <p:nvSpPr>
              <p:cNvPr id="133" name="Google Shape;133;p88"/>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34" name="Google Shape;134;p88"/>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35" name="Google Shape;135;p88"/>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36" name="Google Shape;136;p88"/>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137" name="Google Shape;137;p88"/>
            <p:cNvGrpSpPr/>
            <p:nvPr/>
          </p:nvGrpSpPr>
          <p:grpSpPr>
            <a:xfrm>
              <a:off x="168144" y="4307378"/>
              <a:ext cx="333234" cy="267049"/>
              <a:chOff x="3855898" y="3211362"/>
              <a:chExt cx="711583" cy="570251"/>
            </a:xfrm>
          </p:grpSpPr>
          <p:sp>
            <p:nvSpPr>
              <p:cNvPr id="138" name="Google Shape;138;p88"/>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39" name="Google Shape;139;p88"/>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40" name="Google Shape;140;p88"/>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41" name="Google Shape;141;p88"/>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142" name="Google Shape;142;p88"/>
            <p:cNvSpPr/>
            <p:nvPr/>
          </p:nvSpPr>
          <p:spPr>
            <a:xfrm>
              <a:off x="-201" y="4574296"/>
              <a:ext cx="323877" cy="568789"/>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143" name="Google Shape;143;p88"/>
          <p:cNvSpPr txBox="1"/>
          <p:nvPr/>
        </p:nvSpPr>
        <p:spPr>
          <a:xfrm>
            <a:off x="228610" y="4961396"/>
            <a:ext cx="3750600" cy="173100"/>
          </a:xfrm>
          <a:prstGeom prst="rect">
            <a:avLst/>
          </a:prstGeom>
          <a:noFill/>
          <a:ln>
            <a:noFill/>
          </a:ln>
        </p:spPr>
        <p:txBody>
          <a:bodyPr anchorCtr="0" anchor="t" bIns="32125" lIns="64275" spcFirstLastPara="1" rIns="64275" wrap="square" tIns="321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arala"/>
                <a:ea typeface="Sarala"/>
                <a:cs typeface="Sarala"/>
                <a:sym typeface="Sarala"/>
              </a:rPr>
              <a:t>© AI4ALL, 2019. May be reproduced with permission. </a:t>
            </a:r>
            <a:endParaRPr b="0" i="0" sz="800" u="none" cap="none" strike="noStrike">
              <a:solidFill>
                <a:srgbClr val="000000"/>
              </a:solidFill>
              <a:latin typeface="Sarala"/>
              <a:ea typeface="Sarala"/>
              <a:cs typeface="Sarala"/>
              <a:sym typeface="Saral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pyright">
  <p:cSld name="CUSTOM_5">
    <p:spTree>
      <p:nvGrpSpPr>
        <p:cNvPr id="144" name="Shape 144"/>
        <p:cNvGrpSpPr/>
        <p:nvPr/>
      </p:nvGrpSpPr>
      <p:grpSpPr>
        <a:xfrm>
          <a:off x="0" y="0"/>
          <a:ext cx="0" cy="0"/>
          <a:chOff x="0" y="0"/>
          <a:chExt cx="0" cy="0"/>
        </a:xfrm>
      </p:grpSpPr>
      <p:sp>
        <p:nvSpPr>
          <p:cNvPr id="145" name="Google Shape;145;p89"/>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000"/>
              <a:buNone/>
              <a:defRPr>
                <a:latin typeface="Sarala"/>
                <a:ea typeface="Sarala"/>
                <a:cs typeface="Sarala"/>
                <a:sym typeface="Sarala"/>
              </a:defRPr>
            </a:lvl2pPr>
            <a:lvl3pPr lvl="2" algn="l">
              <a:lnSpc>
                <a:spcPct val="100000"/>
              </a:lnSpc>
              <a:spcBef>
                <a:spcPts val="0"/>
              </a:spcBef>
              <a:spcAft>
                <a:spcPts val="0"/>
              </a:spcAft>
              <a:buSzPts val="1000"/>
              <a:buNone/>
              <a:defRPr>
                <a:latin typeface="Sarala"/>
                <a:ea typeface="Sarala"/>
                <a:cs typeface="Sarala"/>
                <a:sym typeface="Sarala"/>
              </a:defRPr>
            </a:lvl3pPr>
            <a:lvl4pPr lvl="3" algn="l">
              <a:lnSpc>
                <a:spcPct val="100000"/>
              </a:lnSpc>
              <a:spcBef>
                <a:spcPts val="0"/>
              </a:spcBef>
              <a:spcAft>
                <a:spcPts val="0"/>
              </a:spcAft>
              <a:buSzPts val="1000"/>
              <a:buNone/>
              <a:defRPr>
                <a:latin typeface="Sarala"/>
                <a:ea typeface="Sarala"/>
                <a:cs typeface="Sarala"/>
                <a:sym typeface="Sarala"/>
              </a:defRPr>
            </a:lvl4pPr>
            <a:lvl5pPr lvl="4" algn="l">
              <a:lnSpc>
                <a:spcPct val="100000"/>
              </a:lnSpc>
              <a:spcBef>
                <a:spcPts val="0"/>
              </a:spcBef>
              <a:spcAft>
                <a:spcPts val="0"/>
              </a:spcAft>
              <a:buSzPts val="1000"/>
              <a:buNone/>
              <a:defRPr>
                <a:latin typeface="Sarala"/>
                <a:ea typeface="Sarala"/>
                <a:cs typeface="Sarala"/>
                <a:sym typeface="Sarala"/>
              </a:defRPr>
            </a:lvl5pPr>
            <a:lvl6pPr lvl="5" algn="l">
              <a:lnSpc>
                <a:spcPct val="100000"/>
              </a:lnSpc>
              <a:spcBef>
                <a:spcPts val="0"/>
              </a:spcBef>
              <a:spcAft>
                <a:spcPts val="0"/>
              </a:spcAft>
              <a:buSzPts val="1000"/>
              <a:buNone/>
              <a:defRPr>
                <a:latin typeface="Sarala"/>
                <a:ea typeface="Sarala"/>
                <a:cs typeface="Sarala"/>
                <a:sym typeface="Sarala"/>
              </a:defRPr>
            </a:lvl6pPr>
            <a:lvl7pPr lvl="6" algn="l">
              <a:lnSpc>
                <a:spcPct val="100000"/>
              </a:lnSpc>
              <a:spcBef>
                <a:spcPts val="0"/>
              </a:spcBef>
              <a:spcAft>
                <a:spcPts val="0"/>
              </a:spcAft>
              <a:buSzPts val="1000"/>
              <a:buNone/>
              <a:defRPr>
                <a:latin typeface="Sarala"/>
                <a:ea typeface="Sarala"/>
                <a:cs typeface="Sarala"/>
                <a:sym typeface="Sarala"/>
              </a:defRPr>
            </a:lvl7pPr>
            <a:lvl8pPr lvl="7" algn="l">
              <a:lnSpc>
                <a:spcPct val="100000"/>
              </a:lnSpc>
              <a:spcBef>
                <a:spcPts val="0"/>
              </a:spcBef>
              <a:spcAft>
                <a:spcPts val="0"/>
              </a:spcAft>
              <a:buSzPts val="1000"/>
              <a:buNone/>
              <a:defRPr>
                <a:latin typeface="Sarala"/>
                <a:ea typeface="Sarala"/>
                <a:cs typeface="Sarala"/>
                <a:sym typeface="Sarala"/>
              </a:defRPr>
            </a:lvl8pPr>
            <a:lvl9pPr lvl="8" algn="l">
              <a:lnSpc>
                <a:spcPct val="100000"/>
              </a:lnSpc>
              <a:spcBef>
                <a:spcPts val="0"/>
              </a:spcBef>
              <a:spcAft>
                <a:spcPts val="0"/>
              </a:spcAft>
              <a:buSzPts val="1000"/>
              <a:buNone/>
              <a:defRPr>
                <a:latin typeface="Sarala"/>
                <a:ea typeface="Sarala"/>
                <a:cs typeface="Sarala"/>
                <a:sym typeface="Sarala"/>
              </a:defRPr>
            </a:lvl9pPr>
          </a:lstStyle>
          <a:p/>
        </p:txBody>
      </p:sp>
      <p:grpSp>
        <p:nvGrpSpPr>
          <p:cNvPr id="146" name="Google Shape;146;p89"/>
          <p:cNvGrpSpPr/>
          <p:nvPr/>
        </p:nvGrpSpPr>
        <p:grpSpPr>
          <a:xfrm>
            <a:off x="-86441" y="4039721"/>
            <a:ext cx="511619" cy="1103364"/>
            <a:chOff x="-10241" y="4039721"/>
            <a:chExt cx="511619" cy="1103364"/>
          </a:xfrm>
        </p:grpSpPr>
        <p:grpSp>
          <p:nvGrpSpPr>
            <p:cNvPr id="147" name="Google Shape;147;p89"/>
            <p:cNvGrpSpPr/>
            <p:nvPr/>
          </p:nvGrpSpPr>
          <p:grpSpPr>
            <a:xfrm>
              <a:off x="-10241" y="4039721"/>
              <a:ext cx="333220" cy="267633"/>
              <a:chOff x="2560559" y="2049290"/>
              <a:chExt cx="711552" cy="571500"/>
            </a:xfrm>
          </p:grpSpPr>
          <p:sp>
            <p:nvSpPr>
              <p:cNvPr id="148" name="Google Shape;148;p89"/>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49" name="Google Shape;149;p89"/>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50" name="Google Shape;150;p89"/>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51" name="Google Shape;151;p89"/>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152" name="Google Shape;152;p89"/>
            <p:cNvGrpSpPr/>
            <p:nvPr/>
          </p:nvGrpSpPr>
          <p:grpSpPr>
            <a:xfrm>
              <a:off x="168144" y="4307378"/>
              <a:ext cx="333234" cy="267049"/>
              <a:chOff x="3855898" y="3211362"/>
              <a:chExt cx="711583" cy="570251"/>
            </a:xfrm>
          </p:grpSpPr>
          <p:sp>
            <p:nvSpPr>
              <p:cNvPr id="153" name="Google Shape;153;p89"/>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54" name="Google Shape;154;p89"/>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55" name="Google Shape;155;p89"/>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56" name="Google Shape;156;p89"/>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157" name="Google Shape;157;p89"/>
            <p:cNvSpPr/>
            <p:nvPr/>
          </p:nvSpPr>
          <p:spPr>
            <a:xfrm>
              <a:off x="-201" y="4574296"/>
              <a:ext cx="323877" cy="568789"/>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158" name="Google Shape;158;p89"/>
          <p:cNvGrpSpPr/>
          <p:nvPr/>
        </p:nvGrpSpPr>
        <p:grpSpPr>
          <a:xfrm rot="10800000">
            <a:off x="8708584" y="-4"/>
            <a:ext cx="511619" cy="1103364"/>
            <a:chOff x="-10241" y="4039721"/>
            <a:chExt cx="511619" cy="1103364"/>
          </a:xfrm>
        </p:grpSpPr>
        <p:grpSp>
          <p:nvGrpSpPr>
            <p:cNvPr id="159" name="Google Shape;159;p89"/>
            <p:cNvGrpSpPr/>
            <p:nvPr/>
          </p:nvGrpSpPr>
          <p:grpSpPr>
            <a:xfrm>
              <a:off x="-10241" y="4039721"/>
              <a:ext cx="333220" cy="267633"/>
              <a:chOff x="2560559" y="2049290"/>
              <a:chExt cx="711552" cy="571500"/>
            </a:xfrm>
          </p:grpSpPr>
          <p:sp>
            <p:nvSpPr>
              <p:cNvPr id="160" name="Google Shape;160;p89"/>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61" name="Google Shape;161;p89"/>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62" name="Google Shape;162;p89"/>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63" name="Google Shape;163;p89"/>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164" name="Google Shape;164;p89"/>
            <p:cNvGrpSpPr/>
            <p:nvPr/>
          </p:nvGrpSpPr>
          <p:grpSpPr>
            <a:xfrm>
              <a:off x="168144" y="4307378"/>
              <a:ext cx="333234" cy="267049"/>
              <a:chOff x="3855898" y="3211362"/>
              <a:chExt cx="711583" cy="570251"/>
            </a:xfrm>
          </p:grpSpPr>
          <p:sp>
            <p:nvSpPr>
              <p:cNvPr id="165" name="Google Shape;165;p89"/>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66" name="Google Shape;166;p89"/>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67" name="Google Shape;167;p89"/>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68" name="Google Shape;168;p89"/>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169" name="Google Shape;169;p89"/>
            <p:cNvSpPr/>
            <p:nvPr/>
          </p:nvSpPr>
          <p:spPr>
            <a:xfrm>
              <a:off x="-201" y="4574296"/>
              <a:ext cx="323877" cy="568789"/>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170" name="Google Shape;170;p89"/>
          <p:cNvSpPr txBox="1"/>
          <p:nvPr>
            <p:ph idx="1" type="body"/>
          </p:nvPr>
        </p:nvSpPr>
        <p:spPr>
          <a:xfrm>
            <a:off x="457200" y="959575"/>
            <a:ext cx="6850200" cy="3347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Font typeface="Sarala"/>
              <a:buNone/>
              <a:defRPr sz="1800">
                <a:latin typeface="Sarala"/>
                <a:ea typeface="Sarala"/>
                <a:cs typeface="Sarala"/>
                <a:sym typeface="Sarala"/>
              </a:defRPr>
            </a:lvl1pPr>
            <a:lvl2pPr indent="-228600" lvl="1" marL="914400" algn="l">
              <a:lnSpc>
                <a:spcPct val="100000"/>
              </a:lnSpc>
              <a:spcBef>
                <a:spcPts val="0"/>
              </a:spcBef>
              <a:spcAft>
                <a:spcPts val="0"/>
              </a:spcAft>
              <a:buSzPts val="1800"/>
              <a:buFont typeface="Sarala"/>
              <a:buNone/>
              <a:defRPr sz="1800">
                <a:latin typeface="Sarala"/>
                <a:ea typeface="Sarala"/>
                <a:cs typeface="Sarala"/>
                <a:sym typeface="Sarala"/>
              </a:defRPr>
            </a:lvl2pPr>
            <a:lvl3pPr indent="-228600" lvl="2" marL="1371600" algn="l">
              <a:lnSpc>
                <a:spcPct val="100000"/>
              </a:lnSpc>
              <a:spcBef>
                <a:spcPts val="0"/>
              </a:spcBef>
              <a:spcAft>
                <a:spcPts val="0"/>
              </a:spcAft>
              <a:buSzPts val="1800"/>
              <a:buFont typeface="Sarala"/>
              <a:buNone/>
              <a:defRPr sz="1800">
                <a:latin typeface="Sarala"/>
                <a:ea typeface="Sarala"/>
                <a:cs typeface="Sarala"/>
                <a:sym typeface="Sarala"/>
              </a:defRPr>
            </a:lvl3pPr>
            <a:lvl4pPr indent="-228600" lvl="3" marL="1828800" algn="l">
              <a:lnSpc>
                <a:spcPct val="100000"/>
              </a:lnSpc>
              <a:spcBef>
                <a:spcPts val="0"/>
              </a:spcBef>
              <a:spcAft>
                <a:spcPts val="0"/>
              </a:spcAft>
              <a:buSzPts val="1800"/>
              <a:buFont typeface="Sarala"/>
              <a:buNone/>
              <a:defRPr sz="1800">
                <a:latin typeface="Sarala"/>
                <a:ea typeface="Sarala"/>
                <a:cs typeface="Sarala"/>
                <a:sym typeface="Sarala"/>
              </a:defRPr>
            </a:lvl4pPr>
            <a:lvl5pPr indent="-228600" lvl="4" marL="2286000" algn="l">
              <a:lnSpc>
                <a:spcPct val="100000"/>
              </a:lnSpc>
              <a:spcBef>
                <a:spcPts val="0"/>
              </a:spcBef>
              <a:spcAft>
                <a:spcPts val="0"/>
              </a:spcAft>
              <a:buSzPts val="1800"/>
              <a:buFont typeface="Sarala"/>
              <a:buNone/>
              <a:defRPr sz="1800">
                <a:latin typeface="Sarala"/>
                <a:ea typeface="Sarala"/>
                <a:cs typeface="Sarala"/>
                <a:sym typeface="Sarala"/>
              </a:defRPr>
            </a:lvl5pPr>
            <a:lvl6pPr indent="-228600" lvl="5" marL="2743200" algn="l">
              <a:lnSpc>
                <a:spcPct val="100000"/>
              </a:lnSpc>
              <a:spcBef>
                <a:spcPts val="0"/>
              </a:spcBef>
              <a:spcAft>
                <a:spcPts val="0"/>
              </a:spcAft>
              <a:buSzPts val="1800"/>
              <a:buFont typeface="Sarala"/>
              <a:buNone/>
              <a:defRPr sz="1800">
                <a:latin typeface="Sarala"/>
                <a:ea typeface="Sarala"/>
                <a:cs typeface="Sarala"/>
                <a:sym typeface="Sarala"/>
              </a:defRPr>
            </a:lvl6pPr>
            <a:lvl7pPr indent="-228600" lvl="6" marL="3200400" algn="l">
              <a:lnSpc>
                <a:spcPct val="100000"/>
              </a:lnSpc>
              <a:spcBef>
                <a:spcPts val="0"/>
              </a:spcBef>
              <a:spcAft>
                <a:spcPts val="0"/>
              </a:spcAft>
              <a:buSzPts val="1800"/>
              <a:buFont typeface="Sarala"/>
              <a:buNone/>
              <a:defRPr sz="1800">
                <a:latin typeface="Sarala"/>
                <a:ea typeface="Sarala"/>
                <a:cs typeface="Sarala"/>
                <a:sym typeface="Sarala"/>
              </a:defRPr>
            </a:lvl7pPr>
            <a:lvl8pPr indent="-228600" lvl="7" marL="3657600" algn="l">
              <a:lnSpc>
                <a:spcPct val="100000"/>
              </a:lnSpc>
              <a:spcBef>
                <a:spcPts val="0"/>
              </a:spcBef>
              <a:spcAft>
                <a:spcPts val="0"/>
              </a:spcAft>
              <a:buSzPts val="1800"/>
              <a:buFont typeface="Sarala"/>
              <a:buNone/>
              <a:defRPr sz="1800">
                <a:latin typeface="Sarala"/>
                <a:ea typeface="Sarala"/>
                <a:cs typeface="Sarala"/>
                <a:sym typeface="Sarala"/>
              </a:defRPr>
            </a:lvl8pPr>
            <a:lvl9pPr indent="-228600" lvl="8" marL="4114800" algn="l">
              <a:lnSpc>
                <a:spcPct val="100000"/>
              </a:lnSpc>
              <a:spcBef>
                <a:spcPts val="0"/>
              </a:spcBef>
              <a:spcAft>
                <a:spcPts val="0"/>
              </a:spcAft>
              <a:buSzPts val="1800"/>
              <a:buFont typeface="Sarala"/>
              <a:buNone/>
              <a:defRPr sz="1800">
                <a:latin typeface="Sarala"/>
                <a:ea typeface="Sarala"/>
                <a:cs typeface="Sarala"/>
                <a:sym typeface="Saral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CUSTOM_3">
    <p:spTree>
      <p:nvGrpSpPr>
        <p:cNvPr id="171" name="Shape 171"/>
        <p:cNvGrpSpPr/>
        <p:nvPr/>
      </p:nvGrpSpPr>
      <p:grpSpPr>
        <a:xfrm>
          <a:off x="0" y="0"/>
          <a:ext cx="0" cy="0"/>
          <a:chOff x="0" y="0"/>
          <a:chExt cx="0" cy="0"/>
        </a:xfrm>
      </p:grpSpPr>
      <p:sp>
        <p:nvSpPr>
          <p:cNvPr id="172" name="Google Shape;172;p90"/>
          <p:cNvSpPr/>
          <p:nvPr/>
        </p:nvSpPr>
        <p:spPr>
          <a:xfrm>
            <a:off x="0" y="0"/>
            <a:ext cx="9144000" cy="5138928"/>
          </a:xfrm>
          <a:custGeom>
            <a:rect b="b" l="l" r="r" t="t"/>
            <a:pathLst>
              <a:path extrusionOk="0" h="7315200" w="9753600">
                <a:moveTo>
                  <a:pt x="0" y="0"/>
                </a:moveTo>
                <a:lnTo>
                  <a:pt x="9753600" y="0"/>
                </a:lnTo>
                <a:lnTo>
                  <a:pt x="9753600" y="7315200"/>
                </a:lnTo>
                <a:lnTo>
                  <a:pt x="0" y="7315200"/>
                </a:lnTo>
                <a:lnTo>
                  <a:pt x="0"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73" name="Google Shape;173;p90"/>
          <p:cNvSpPr txBox="1"/>
          <p:nvPr>
            <p:ph type="title"/>
          </p:nvPr>
        </p:nvSpPr>
        <p:spPr>
          <a:xfrm>
            <a:off x="1832991" y="562974"/>
            <a:ext cx="5478000" cy="3678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000"/>
              <a:buNone/>
              <a:defRPr b="1" sz="4800">
                <a:solidFill>
                  <a:srgbClr val="25BDC4"/>
                </a:solidFill>
                <a:latin typeface="Fira Sans"/>
                <a:ea typeface="Fira Sans"/>
                <a:cs typeface="Fira Sans"/>
                <a:sym typeface="Fira Sans"/>
              </a:defRPr>
            </a:lvl1pPr>
            <a:lvl2pPr lvl="1" algn="l">
              <a:lnSpc>
                <a:spcPct val="100000"/>
              </a:lnSpc>
              <a:spcBef>
                <a:spcPts val="0"/>
              </a:spcBef>
              <a:spcAft>
                <a:spcPts val="0"/>
              </a:spcAft>
              <a:buSzPts val="1000"/>
              <a:buNone/>
              <a:defRPr sz="5100"/>
            </a:lvl2pPr>
            <a:lvl3pPr lvl="2" algn="l">
              <a:lnSpc>
                <a:spcPct val="100000"/>
              </a:lnSpc>
              <a:spcBef>
                <a:spcPts val="0"/>
              </a:spcBef>
              <a:spcAft>
                <a:spcPts val="0"/>
              </a:spcAft>
              <a:buSzPts val="1000"/>
              <a:buNone/>
              <a:defRPr sz="5100"/>
            </a:lvl3pPr>
            <a:lvl4pPr lvl="3" algn="l">
              <a:lnSpc>
                <a:spcPct val="100000"/>
              </a:lnSpc>
              <a:spcBef>
                <a:spcPts val="0"/>
              </a:spcBef>
              <a:spcAft>
                <a:spcPts val="0"/>
              </a:spcAft>
              <a:buSzPts val="1000"/>
              <a:buNone/>
              <a:defRPr sz="5100"/>
            </a:lvl4pPr>
            <a:lvl5pPr lvl="4" algn="l">
              <a:lnSpc>
                <a:spcPct val="100000"/>
              </a:lnSpc>
              <a:spcBef>
                <a:spcPts val="0"/>
              </a:spcBef>
              <a:spcAft>
                <a:spcPts val="0"/>
              </a:spcAft>
              <a:buSzPts val="1000"/>
              <a:buNone/>
              <a:defRPr sz="5100"/>
            </a:lvl5pPr>
            <a:lvl6pPr lvl="5" algn="l">
              <a:lnSpc>
                <a:spcPct val="100000"/>
              </a:lnSpc>
              <a:spcBef>
                <a:spcPts val="0"/>
              </a:spcBef>
              <a:spcAft>
                <a:spcPts val="0"/>
              </a:spcAft>
              <a:buSzPts val="1000"/>
              <a:buNone/>
              <a:defRPr sz="5100"/>
            </a:lvl6pPr>
            <a:lvl7pPr lvl="6" algn="l">
              <a:lnSpc>
                <a:spcPct val="100000"/>
              </a:lnSpc>
              <a:spcBef>
                <a:spcPts val="0"/>
              </a:spcBef>
              <a:spcAft>
                <a:spcPts val="0"/>
              </a:spcAft>
              <a:buSzPts val="1000"/>
              <a:buNone/>
              <a:defRPr sz="5100"/>
            </a:lvl7pPr>
            <a:lvl8pPr lvl="7" algn="l">
              <a:lnSpc>
                <a:spcPct val="100000"/>
              </a:lnSpc>
              <a:spcBef>
                <a:spcPts val="0"/>
              </a:spcBef>
              <a:spcAft>
                <a:spcPts val="0"/>
              </a:spcAft>
              <a:buSzPts val="1000"/>
              <a:buNone/>
              <a:defRPr sz="5100"/>
            </a:lvl8pPr>
            <a:lvl9pPr lvl="8" algn="l">
              <a:lnSpc>
                <a:spcPct val="100000"/>
              </a:lnSpc>
              <a:spcBef>
                <a:spcPts val="0"/>
              </a:spcBef>
              <a:spcAft>
                <a:spcPts val="0"/>
              </a:spcAft>
              <a:buSzPts val="1000"/>
              <a:buNone/>
              <a:defRPr sz="5100"/>
            </a:lvl9pPr>
          </a:lstStyle>
          <a:p/>
        </p:txBody>
      </p:sp>
      <p:sp>
        <p:nvSpPr>
          <p:cNvPr id="174" name="Google Shape;174;p90"/>
          <p:cNvSpPr txBox="1"/>
          <p:nvPr/>
        </p:nvSpPr>
        <p:spPr>
          <a:xfrm>
            <a:off x="3721241" y="3247071"/>
            <a:ext cx="2812800" cy="798000"/>
          </a:xfrm>
          <a:prstGeom prst="rect">
            <a:avLst/>
          </a:pr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a:ea typeface="Times"/>
              <a:cs typeface="Times"/>
              <a:sym typeface="Times"/>
            </a:endParaRPr>
          </a:p>
          <a:p>
            <a:pPr indent="0" lvl="0" marL="228600" marR="368300" rtl="0" algn="l">
              <a:lnSpc>
                <a:spcPct val="1066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a goal setting presentation  by thomas phillips</a:t>
            </a:r>
            <a:endParaRPr b="0" i="0" sz="1200" u="none" cap="none" strike="noStrike">
              <a:solidFill>
                <a:srgbClr val="FFFFFF"/>
              </a:solidFill>
              <a:latin typeface="Roboto"/>
              <a:ea typeface="Roboto"/>
              <a:cs typeface="Roboto"/>
              <a:sym typeface="Roboto"/>
            </a:endParaRPr>
          </a:p>
          <a:p>
            <a:pPr indent="0" lvl="0" marL="228600" marR="368300" rtl="0" algn="l">
              <a:lnSpc>
                <a:spcPct val="1066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75" name="Google Shape;175;p90"/>
          <p:cNvGrpSpPr/>
          <p:nvPr/>
        </p:nvGrpSpPr>
        <p:grpSpPr>
          <a:xfrm>
            <a:off x="267760" y="671693"/>
            <a:ext cx="947445" cy="761676"/>
            <a:chOff x="2942804" y="955190"/>
            <a:chExt cx="1347525" cy="1083311"/>
          </a:xfrm>
        </p:grpSpPr>
        <p:sp>
          <p:nvSpPr>
            <p:cNvPr id="176" name="Google Shape;176;p90"/>
            <p:cNvSpPr/>
            <p:nvPr/>
          </p:nvSpPr>
          <p:spPr>
            <a:xfrm>
              <a:off x="3539462" y="955190"/>
              <a:ext cx="135255" cy="1083310"/>
            </a:xfrm>
            <a:custGeom>
              <a:rect b="b" l="l" r="r" t="t"/>
              <a:pathLst>
                <a:path extrusionOk="0" h="1083310" w="135255">
                  <a:moveTo>
                    <a:pt x="0" y="0"/>
                  </a:moveTo>
                  <a:lnTo>
                    <a:pt x="0" y="1083160"/>
                  </a:lnTo>
                  <a:lnTo>
                    <a:pt x="135075" y="1083160"/>
                  </a:lnTo>
                  <a:lnTo>
                    <a:pt x="135075" y="0"/>
                  </a:lnTo>
                  <a:lnTo>
                    <a:pt x="0" y="0"/>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77" name="Google Shape;177;p90"/>
            <p:cNvSpPr/>
            <p:nvPr/>
          </p:nvSpPr>
          <p:spPr>
            <a:xfrm>
              <a:off x="2945774" y="1498116"/>
              <a:ext cx="596900" cy="540385"/>
            </a:xfrm>
            <a:custGeom>
              <a:rect b="b" l="l" r="r" t="t"/>
              <a:pathLst>
                <a:path extrusionOk="0" h="540385" w="596900">
                  <a:moveTo>
                    <a:pt x="596385" y="540235"/>
                  </a:moveTo>
                  <a:lnTo>
                    <a:pt x="0" y="540235"/>
                  </a:lnTo>
                  <a:lnTo>
                    <a:pt x="596385" y="0"/>
                  </a:lnTo>
                  <a:lnTo>
                    <a:pt x="596385" y="540235"/>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78" name="Google Shape;178;p90"/>
            <p:cNvSpPr/>
            <p:nvPr/>
          </p:nvSpPr>
          <p:spPr>
            <a:xfrm>
              <a:off x="2942804" y="955191"/>
              <a:ext cx="599439" cy="542925"/>
            </a:xfrm>
            <a:custGeom>
              <a:rect b="b" l="l" r="r" t="t"/>
              <a:pathLst>
                <a:path extrusionOk="0" h="542925" w="599439">
                  <a:moveTo>
                    <a:pt x="599355" y="542925"/>
                  </a:moveTo>
                  <a:lnTo>
                    <a:pt x="0" y="0"/>
                  </a:lnTo>
                  <a:lnTo>
                    <a:pt x="599355" y="0"/>
                  </a:lnTo>
                  <a:lnTo>
                    <a:pt x="599355" y="542925"/>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79" name="Google Shape;179;p90"/>
            <p:cNvSpPr/>
            <p:nvPr/>
          </p:nvSpPr>
          <p:spPr>
            <a:xfrm>
              <a:off x="3671840" y="955190"/>
              <a:ext cx="618489" cy="1083310"/>
            </a:xfrm>
            <a:custGeom>
              <a:rect b="b" l="l" r="r" t="t"/>
              <a:pathLst>
                <a:path extrusionOk="0" h="1083310" w="618489">
                  <a:moveTo>
                    <a:pt x="21619" y="1083160"/>
                  </a:moveTo>
                  <a:lnTo>
                    <a:pt x="0" y="1083160"/>
                  </a:lnTo>
                  <a:lnTo>
                    <a:pt x="0" y="0"/>
                  </a:lnTo>
                  <a:lnTo>
                    <a:pt x="18650" y="0"/>
                  </a:lnTo>
                  <a:lnTo>
                    <a:pt x="618005" y="542925"/>
                  </a:lnTo>
                  <a:lnTo>
                    <a:pt x="21619" y="1083160"/>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180" name="Google Shape;180;p90"/>
          <p:cNvGrpSpPr/>
          <p:nvPr/>
        </p:nvGrpSpPr>
        <p:grpSpPr>
          <a:xfrm>
            <a:off x="-3" y="1433369"/>
            <a:ext cx="500292" cy="401822"/>
            <a:chOff x="2560559" y="2049290"/>
            <a:chExt cx="711552" cy="571500"/>
          </a:xfrm>
        </p:grpSpPr>
        <p:sp>
          <p:nvSpPr>
            <p:cNvPr id="181" name="Google Shape;181;p90"/>
            <p:cNvSpPr/>
            <p:nvPr/>
          </p:nvSpPr>
          <p:spPr>
            <a:xfrm>
              <a:off x="2911344" y="2049290"/>
              <a:ext cx="0" cy="571500"/>
            </a:xfrm>
            <a:custGeom>
              <a:rect b="b" l="l" r="r" t="t"/>
              <a:pathLst>
                <a:path extrusionOk="0" h="571500" w="120000">
                  <a:moveTo>
                    <a:pt x="0" y="0"/>
                  </a:moveTo>
                  <a:lnTo>
                    <a:pt x="0" y="571500"/>
                  </a:lnTo>
                </a:path>
              </a:pathLst>
            </a:custGeom>
            <a:noFill/>
            <a:ln cap="flat" cmpd="sng" w="75375">
              <a:solidFill>
                <a:srgbClr val="FF747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82" name="Google Shape;182;p90"/>
            <p:cNvSpPr/>
            <p:nvPr/>
          </p:nvSpPr>
          <p:spPr>
            <a:xfrm>
              <a:off x="2560559" y="2335040"/>
              <a:ext cx="314959" cy="285750"/>
            </a:xfrm>
            <a:custGeom>
              <a:rect b="b" l="l" r="r" t="t"/>
              <a:pathLst>
                <a:path extrusionOk="0" h="285750" w="314959">
                  <a:moveTo>
                    <a:pt x="314505" y="285750"/>
                  </a:moveTo>
                  <a:lnTo>
                    <a:pt x="0" y="28575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83" name="Google Shape;183;p90"/>
            <p:cNvSpPr/>
            <p:nvPr/>
          </p:nvSpPr>
          <p:spPr>
            <a:xfrm>
              <a:off x="2560559" y="2049290"/>
              <a:ext cx="314959" cy="285750"/>
            </a:xfrm>
            <a:custGeom>
              <a:rect b="b" l="l" r="r" t="t"/>
              <a:pathLst>
                <a:path extrusionOk="0" h="285750" w="314959">
                  <a:moveTo>
                    <a:pt x="314505" y="285750"/>
                  </a:moveTo>
                  <a:lnTo>
                    <a:pt x="0" y="0"/>
                  </a:lnTo>
                  <a:lnTo>
                    <a:pt x="314505" y="0"/>
                  </a:lnTo>
                  <a:lnTo>
                    <a:pt x="314505" y="28575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84" name="Google Shape;184;p90"/>
            <p:cNvSpPr/>
            <p:nvPr/>
          </p:nvSpPr>
          <p:spPr>
            <a:xfrm>
              <a:off x="2947626" y="2049290"/>
              <a:ext cx="324485" cy="571500"/>
            </a:xfrm>
            <a:custGeom>
              <a:rect b="b" l="l" r="r" t="t"/>
              <a:pathLst>
                <a:path extrusionOk="0" h="571500" w="324485">
                  <a:moveTo>
                    <a:pt x="9786" y="571500"/>
                  </a:moveTo>
                  <a:lnTo>
                    <a:pt x="0" y="571500"/>
                  </a:lnTo>
                  <a:lnTo>
                    <a:pt x="0" y="0"/>
                  </a:lnTo>
                  <a:lnTo>
                    <a:pt x="9786" y="0"/>
                  </a:lnTo>
                  <a:lnTo>
                    <a:pt x="324292" y="285750"/>
                  </a:lnTo>
                  <a:lnTo>
                    <a:pt x="9786" y="571500"/>
                  </a:lnTo>
                  <a:close/>
                </a:path>
              </a:pathLst>
            </a:custGeom>
            <a:solidFill>
              <a:srgbClr val="FF747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185" name="Google Shape;185;p90"/>
          <p:cNvSpPr/>
          <p:nvPr/>
        </p:nvSpPr>
        <p:spPr>
          <a:xfrm>
            <a:off x="1705925" y="2427763"/>
            <a:ext cx="5732145" cy="2214824"/>
          </a:xfrm>
          <a:custGeom>
            <a:rect b="b" l="l" r="r" t="t"/>
            <a:pathLst>
              <a:path extrusionOk="0" h="3152775" w="6477000">
                <a:moveTo>
                  <a:pt x="0" y="0"/>
                </a:moveTo>
                <a:lnTo>
                  <a:pt x="6476924" y="0"/>
                </a:lnTo>
                <a:lnTo>
                  <a:pt x="6476924" y="3152775"/>
                </a:lnTo>
                <a:lnTo>
                  <a:pt x="0" y="315277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nvGrpSpPr>
          <p:cNvPr id="186" name="Google Shape;186;p90"/>
          <p:cNvGrpSpPr/>
          <p:nvPr/>
        </p:nvGrpSpPr>
        <p:grpSpPr>
          <a:xfrm>
            <a:off x="386197" y="2244719"/>
            <a:ext cx="500314" cy="400944"/>
            <a:chOff x="3855898" y="3211362"/>
            <a:chExt cx="711583" cy="570251"/>
          </a:xfrm>
        </p:grpSpPr>
        <p:sp>
          <p:nvSpPr>
            <p:cNvPr id="187" name="Google Shape;187;p90"/>
            <p:cNvSpPr/>
            <p:nvPr/>
          </p:nvSpPr>
          <p:spPr>
            <a:xfrm>
              <a:off x="4206694" y="3211363"/>
              <a:ext cx="0" cy="570229"/>
            </a:xfrm>
            <a:custGeom>
              <a:rect b="b" l="l" r="r" t="t"/>
              <a:pathLst>
                <a:path extrusionOk="0" h="570229" w="120000">
                  <a:moveTo>
                    <a:pt x="0" y="0"/>
                  </a:moveTo>
                  <a:lnTo>
                    <a:pt x="0" y="570062"/>
                  </a:lnTo>
                </a:path>
              </a:pathLst>
            </a:custGeom>
            <a:noFill/>
            <a:ln cap="flat" cmpd="sng" w="69100">
              <a:solidFill>
                <a:srgbClr val="FFCC5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88" name="Google Shape;188;p90"/>
            <p:cNvSpPr/>
            <p:nvPr/>
          </p:nvSpPr>
          <p:spPr>
            <a:xfrm>
              <a:off x="3867245" y="3501578"/>
              <a:ext cx="306705" cy="280035"/>
            </a:xfrm>
            <a:custGeom>
              <a:rect b="b" l="l" r="r" t="t"/>
              <a:pathLst>
                <a:path extrusionOk="0" h="280035" w="306705">
                  <a:moveTo>
                    <a:pt x="306325" y="279848"/>
                  </a:moveTo>
                  <a:lnTo>
                    <a:pt x="0" y="279848"/>
                  </a:lnTo>
                  <a:lnTo>
                    <a:pt x="306325" y="0"/>
                  </a:lnTo>
                  <a:lnTo>
                    <a:pt x="306325" y="279848"/>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89" name="Google Shape;189;p90"/>
            <p:cNvSpPr/>
            <p:nvPr/>
          </p:nvSpPr>
          <p:spPr>
            <a:xfrm>
              <a:off x="3855898" y="3211362"/>
              <a:ext cx="318135" cy="290829"/>
            </a:xfrm>
            <a:custGeom>
              <a:rect b="b" l="l" r="r" t="t"/>
              <a:pathLst>
                <a:path extrusionOk="0" h="290829" w="318135">
                  <a:moveTo>
                    <a:pt x="317672" y="290214"/>
                  </a:moveTo>
                  <a:lnTo>
                    <a:pt x="0" y="0"/>
                  </a:lnTo>
                  <a:lnTo>
                    <a:pt x="317672" y="0"/>
                  </a:lnTo>
                  <a:lnTo>
                    <a:pt x="317672" y="290214"/>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90" name="Google Shape;190;p90"/>
            <p:cNvSpPr/>
            <p:nvPr/>
          </p:nvSpPr>
          <p:spPr>
            <a:xfrm>
              <a:off x="4239821" y="3211363"/>
              <a:ext cx="327660" cy="570229"/>
            </a:xfrm>
            <a:custGeom>
              <a:rect b="b" l="l" r="r" t="t"/>
              <a:pathLst>
                <a:path extrusionOk="0" h="570229" w="327660">
                  <a:moveTo>
                    <a:pt x="21231" y="570062"/>
                  </a:moveTo>
                  <a:lnTo>
                    <a:pt x="0" y="570062"/>
                  </a:lnTo>
                  <a:lnTo>
                    <a:pt x="0" y="0"/>
                  </a:lnTo>
                  <a:lnTo>
                    <a:pt x="9885" y="0"/>
                  </a:lnTo>
                  <a:lnTo>
                    <a:pt x="327557" y="290214"/>
                  </a:lnTo>
                  <a:lnTo>
                    <a:pt x="21231" y="570062"/>
                  </a:lnTo>
                  <a:close/>
                </a:path>
              </a:pathLst>
            </a:custGeom>
            <a:solidFill>
              <a:srgbClr val="FFCC5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grpSp>
        <p:nvGrpSpPr>
          <p:cNvPr id="191" name="Google Shape;191;p90"/>
          <p:cNvGrpSpPr/>
          <p:nvPr/>
        </p:nvGrpSpPr>
        <p:grpSpPr>
          <a:xfrm>
            <a:off x="-41" y="2710732"/>
            <a:ext cx="587191" cy="855434"/>
            <a:chOff x="1625602" y="3955895"/>
            <a:chExt cx="835146" cy="1216660"/>
          </a:xfrm>
        </p:grpSpPr>
        <p:sp>
          <p:nvSpPr>
            <p:cNvPr id="192" name="Google Shape;192;p90"/>
            <p:cNvSpPr/>
            <p:nvPr/>
          </p:nvSpPr>
          <p:spPr>
            <a:xfrm>
              <a:off x="1625602" y="3955895"/>
              <a:ext cx="145415" cy="1216660"/>
            </a:xfrm>
            <a:custGeom>
              <a:rect b="b" l="l" r="r" t="t"/>
              <a:pathLst>
                <a:path extrusionOk="0" h="1216660" w="145415">
                  <a:moveTo>
                    <a:pt x="0" y="0"/>
                  </a:moveTo>
                  <a:lnTo>
                    <a:pt x="0" y="1216180"/>
                  </a:lnTo>
                  <a:lnTo>
                    <a:pt x="145384" y="1216180"/>
                  </a:lnTo>
                  <a:lnTo>
                    <a:pt x="145384" y="0"/>
                  </a:lnTo>
                  <a:lnTo>
                    <a:pt x="0" y="0"/>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193" name="Google Shape;193;p90"/>
            <p:cNvSpPr/>
            <p:nvPr/>
          </p:nvSpPr>
          <p:spPr>
            <a:xfrm>
              <a:off x="1767963" y="3955895"/>
              <a:ext cx="692785" cy="1216660"/>
            </a:xfrm>
            <a:custGeom>
              <a:rect b="b" l="l" r="r" t="t"/>
              <a:pathLst>
                <a:path extrusionOk="0" h="1216660" w="692785">
                  <a:moveTo>
                    <a:pt x="24234" y="1216179"/>
                  </a:moveTo>
                  <a:lnTo>
                    <a:pt x="0" y="1216179"/>
                  </a:lnTo>
                  <a:lnTo>
                    <a:pt x="0" y="0"/>
                  </a:lnTo>
                  <a:lnTo>
                    <a:pt x="20906" y="0"/>
                  </a:lnTo>
                  <a:lnTo>
                    <a:pt x="692764" y="609599"/>
                  </a:lnTo>
                  <a:lnTo>
                    <a:pt x="24234" y="1216179"/>
                  </a:lnTo>
                  <a:close/>
                </a:path>
              </a:pathLst>
            </a:custGeom>
            <a:solidFill>
              <a:srgbClr val="4BB8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grpSp>
      <p:sp>
        <p:nvSpPr>
          <p:cNvPr id="194" name="Google Shape;194;p90"/>
          <p:cNvSpPr txBox="1"/>
          <p:nvPr>
            <p:ph idx="1" type="subTitle"/>
          </p:nvPr>
        </p:nvSpPr>
        <p:spPr>
          <a:xfrm>
            <a:off x="1998900" y="2645675"/>
            <a:ext cx="5146200" cy="1779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800"/>
              <a:buNone/>
              <a:defRPr b="1" sz="2400">
                <a:solidFill>
                  <a:srgbClr val="25BDC4"/>
                </a:solidFill>
              </a:defRPr>
            </a:lvl1pPr>
            <a:lvl2pPr lvl="1" algn="ctr">
              <a:lnSpc>
                <a:spcPct val="100000"/>
              </a:lnSpc>
              <a:spcBef>
                <a:spcPts val="0"/>
              </a:spcBef>
              <a:spcAft>
                <a:spcPts val="0"/>
              </a:spcAft>
              <a:buSzPts val="1800"/>
              <a:buNone/>
              <a:defRPr/>
            </a:lvl2pPr>
            <a:lvl3pPr lvl="2" algn="ctr">
              <a:lnSpc>
                <a:spcPct val="100000"/>
              </a:lnSpc>
              <a:spcBef>
                <a:spcPts val="0"/>
              </a:spcBef>
              <a:spcAft>
                <a:spcPts val="0"/>
              </a:spcAft>
              <a:buSzPts val="1800"/>
              <a:buNone/>
              <a:defRPr/>
            </a:lvl3pPr>
            <a:lvl4pPr lvl="3" algn="ctr">
              <a:lnSpc>
                <a:spcPct val="100000"/>
              </a:lnSpc>
              <a:spcBef>
                <a:spcPts val="0"/>
              </a:spcBef>
              <a:spcAft>
                <a:spcPts val="0"/>
              </a:spcAft>
              <a:buSzPts val="1800"/>
              <a:buNone/>
              <a:defRPr/>
            </a:lvl4pPr>
            <a:lvl5pPr lvl="4" algn="ctr">
              <a:lnSpc>
                <a:spcPct val="100000"/>
              </a:lnSpc>
              <a:spcBef>
                <a:spcPts val="0"/>
              </a:spcBef>
              <a:spcAft>
                <a:spcPts val="0"/>
              </a:spcAft>
              <a:buSzPts val="1800"/>
              <a:buNone/>
              <a:defRPr/>
            </a:lvl5pPr>
            <a:lvl6pPr lvl="5" algn="ctr">
              <a:lnSpc>
                <a:spcPct val="100000"/>
              </a:lnSpc>
              <a:spcBef>
                <a:spcPts val="0"/>
              </a:spcBef>
              <a:spcAft>
                <a:spcPts val="0"/>
              </a:spcAft>
              <a:buSzPts val="1800"/>
              <a:buNone/>
              <a:defRPr/>
            </a:lvl6pPr>
            <a:lvl7pPr lvl="6" algn="ctr">
              <a:lnSpc>
                <a:spcPct val="100000"/>
              </a:lnSpc>
              <a:spcBef>
                <a:spcPts val="0"/>
              </a:spcBef>
              <a:spcAft>
                <a:spcPts val="0"/>
              </a:spcAft>
              <a:buSzPts val="1800"/>
              <a:buNone/>
              <a:defRPr/>
            </a:lvl7pPr>
            <a:lvl8pPr lvl="7" algn="ctr">
              <a:lnSpc>
                <a:spcPct val="100000"/>
              </a:lnSpc>
              <a:spcBef>
                <a:spcPts val="0"/>
              </a:spcBef>
              <a:spcAft>
                <a:spcPts val="0"/>
              </a:spcAft>
              <a:buSzPts val="1800"/>
              <a:buNone/>
              <a:defRPr/>
            </a:lvl8pPr>
            <a:lvl9pPr lvl="8" algn="ctr">
              <a:lnSpc>
                <a:spcPct val="100000"/>
              </a:lnSpc>
              <a:spcBef>
                <a:spcPts val="0"/>
              </a:spcBef>
              <a:spcAft>
                <a:spcPts val="0"/>
              </a:spcAft>
              <a:buSzPts val="1800"/>
              <a:buNone/>
              <a:defRPr/>
            </a:lvl9pPr>
          </a:lstStyle>
          <a:p/>
        </p:txBody>
      </p:sp>
      <p:sp>
        <p:nvSpPr>
          <p:cNvPr id="195" name="Google Shape;195;p90"/>
          <p:cNvSpPr txBox="1"/>
          <p:nvPr/>
        </p:nvSpPr>
        <p:spPr>
          <a:xfrm>
            <a:off x="228610" y="4961396"/>
            <a:ext cx="3750600" cy="173100"/>
          </a:xfrm>
          <a:prstGeom prst="rect">
            <a:avLst/>
          </a:prstGeom>
          <a:noFill/>
          <a:ln>
            <a:noFill/>
          </a:ln>
        </p:spPr>
        <p:txBody>
          <a:bodyPr anchorCtr="0" anchor="t" bIns="32125" lIns="64275" spcFirstLastPara="1" rIns="64275" wrap="square" tIns="321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arala"/>
                <a:ea typeface="Sarala"/>
                <a:cs typeface="Sarala"/>
                <a:sym typeface="Sarala"/>
              </a:rPr>
              <a:t>© AI4ALL, 2019. May be reproduced with permission. </a:t>
            </a:r>
            <a:endParaRPr b="0" i="0" sz="800" u="none" cap="none" strike="noStrike">
              <a:solidFill>
                <a:srgbClr val="000000"/>
              </a:solidFill>
              <a:latin typeface="Sarala"/>
              <a:ea typeface="Sarala"/>
              <a:cs typeface="Sarala"/>
              <a:sym typeface="Sarala"/>
            </a:endParaRPr>
          </a:p>
        </p:txBody>
      </p:sp>
      <p:pic>
        <p:nvPicPr>
          <p:cNvPr id="196" name="Google Shape;196;p90"/>
          <p:cNvPicPr preferRelativeResize="0"/>
          <p:nvPr/>
        </p:nvPicPr>
        <p:blipFill rotWithShape="1">
          <a:blip r:embed="rId2">
            <a:alphaModFix/>
          </a:blip>
          <a:srcRect b="0" l="0" r="0" t="0"/>
          <a:stretch/>
        </p:blipFill>
        <p:spPr>
          <a:xfrm>
            <a:off x="8793686" y="4851978"/>
            <a:ext cx="291798" cy="239535"/>
          </a:xfrm>
          <a:prstGeom prst="rect">
            <a:avLst/>
          </a:prstGeom>
          <a:noFill/>
          <a:ln>
            <a:noFill/>
          </a:ln>
        </p:spPr>
      </p:pic>
    </p:spTree>
  </p:cSld>
  <p:clrMapOvr>
    <a:masterClrMapping/>
  </p:clrMapOvr>
  <p:extLst>
    <p:ext uri="{DCECCB84-F9BA-43D5-87BE-67443E8EF086}">
      <p15:sldGuideLst>
        <p15:guide id="1" orient="horz" pos="1667">
          <p15:clr>
            <a:srgbClr val="F9AD4C"/>
          </p15:clr>
        </p15:guide>
        <p15:guide id="2" pos="2880">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8.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2"/>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25BDC4"/>
              </a:buClr>
              <a:buSzPts val="3000"/>
              <a:buFont typeface="Fira Sans"/>
              <a:buNone/>
              <a:defRPr b="1" i="0" sz="3000" u="none" cap="none" strike="noStrike">
                <a:solidFill>
                  <a:srgbClr val="25BDC4"/>
                </a:solidFill>
                <a:latin typeface="Fira Sans"/>
                <a:ea typeface="Fira Sans"/>
                <a:cs typeface="Fira Sans"/>
                <a:sym typeface="Fira Sans"/>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7" name="Google Shape;7;p82"/>
          <p:cNvSpPr txBox="1"/>
          <p:nvPr>
            <p:ph idx="1" type="body"/>
          </p:nvPr>
        </p:nvSpPr>
        <p:spPr>
          <a:xfrm>
            <a:off x="457200" y="1183006"/>
            <a:ext cx="8229600" cy="194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800"/>
              <a:buFont typeface="Sarala"/>
              <a:buNone/>
              <a:defRPr b="0" i="0" sz="1800" u="none" cap="none" strike="noStrike">
                <a:solidFill>
                  <a:srgbClr val="000000"/>
                </a:solidFill>
                <a:latin typeface="Sarala"/>
                <a:ea typeface="Sarala"/>
                <a:cs typeface="Sarala"/>
                <a:sym typeface="Sarala"/>
              </a:defRPr>
            </a:lvl1pPr>
            <a:lvl2pPr indent="-228600" lvl="1" marL="914400" marR="0" rtl="0" algn="l">
              <a:lnSpc>
                <a:spcPct val="100000"/>
              </a:lnSpc>
              <a:spcBef>
                <a:spcPts val="0"/>
              </a:spcBef>
              <a:spcAft>
                <a:spcPts val="0"/>
              </a:spcAft>
              <a:buClr>
                <a:srgbClr val="000000"/>
              </a:buClr>
              <a:buSzPts val="1800"/>
              <a:buFont typeface="Sarala"/>
              <a:buNone/>
              <a:defRPr b="0" i="0" sz="1800" u="none" cap="none" strike="noStrike">
                <a:solidFill>
                  <a:srgbClr val="000000"/>
                </a:solidFill>
                <a:latin typeface="Sarala"/>
                <a:ea typeface="Sarala"/>
                <a:cs typeface="Sarala"/>
                <a:sym typeface="Sarala"/>
              </a:defRPr>
            </a:lvl2pPr>
            <a:lvl3pPr indent="-228600" lvl="2" marL="1371600" marR="0" rtl="0" algn="l">
              <a:lnSpc>
                <a:spcPct val="100000"/>
              </a:lnSpc>
              <a:spcBef>
                <a:spcPts val="0"/>
              </a:spcBef>
              <a:spcAft>
                <a:spcPts val="0"/>
              </a:spcAft>
              <a:buClr>
                <a:srgbClr val="000000"/>
              </a:buClr>
              <a:buSzPts val="1800"/>
              <a:buFont typeface="Sarala"/>
              <a:buNone/>
              <a:defRPr b="0" i="0" sz="1800" u="none" cap="none" strike="noStrike">
                <a:solidFill>
                  <a:srgbClr val="000000"/>
                </a:solidFill>
                <a:latin typeface="Sarala"/>
                <a:ea typeface="Sarala"/>
                <a:cs typeface="Sarala"/>
                <a:sym typeface="Sarala"/>
              </a:defRPr>
            </a:lvl3pPr>
            <a:lvl4pPr indent="-228600" lvl="3" marL="1828800" marR="0" rtl="0" algn="l">
              <a:lnSpc>
                <a:spcPct val="100000"/>
              </a:lnSpc>
              <a:spcBef>
                <a:spcPts val="0"/>
              </a:spcBef>
              <a:spcAft>
                <a:spcPts val="0"/>
              </a:spcAft>
              <a:buClr>
                <a:srgbClr val="000000"/>
              </a:buClr>
              <a:buSzPts val="1800"/>
              <a:buFont typeface="Sarala"/>
              <a:buNone/>
              <a:defRPr b="0" i="0" sz="1800" u="none" cap="none" strike="noStrike">
                <a:solidFill>
                  <a:srgbClr val="000000"/>
                </a:solidFill>
                <a:latin typeface="Sarala"/>
                <a:ea typeface="Sarala"/>
                <a:cs typeface="Sarala"/>
                <a:sym typeface="Sarala"/>
              </a:defRPr>
            </a:lvl4pPr>
            <a:lvl5pPr indent="-228600" lvl="4" marL="2286000" marR="0" rtl="0" algn="l">
              <a:lnSpc>
                <a:spcPct val="100000"/>
              </a:lnSpc>
              <a:spcBef>
                <a:spcPts val="0"/>
              </a:spcBef>
              <a:spcAft>
                <a:spcPts val="0"/>
              </a:spcAft>
              <a:buClr>
                <a:srgbClr val="000000"/>
              </a:buClr>
              <a:buSzPts val="1800"/>
              <a:buFont typeface="Sarala"/>
              <a:buNone/>
              <a:defRPr b="0" i="0" sz="1800" u="none" cap="none" strike="noStrike">
                <a:solidFill>
                  <a:srgbClr val="000000"/>
                </a:solidFill>
                <a:latin typeface="Sarala"/>
                <a:ea typeface="Sarala"/>
                <a:cs typeface="Sarala"/>
                <a:sym typeface="Sarala"/>
              </a:defRPr>
            </a:lvl5pPr>
            <a:lvl6pPr indent="-228600" lvl="5" marL="2743200" marR="0" rtl="0" algn="l">
              <a:lnSpc>
                <a:spcPct val="100000"/>
              </a:lnSpc>
              <a:spcBef>
                <a:spcPts val="0"/>
              </a:spcBef>
              <a:spcAft>
                <a:spcPts val="0"/>
              </a:spcAft>
              <a:buClr>
                <a:srgbClr val="000000"/>
              </a:buClr>
              <a:buSzPts val="1800"/>
              <a:buFont typeface="Sarala"/>
              <a:buNone/>
              <a:defRPr b="0" i="0" sz="1800" u="none" cap="none" strike="noStrike">
                <a:solidFill>
                  <a:srgbClr val="000000"/>
                </a:solidFill>
                <a:latin typeface="Sarala"/>
                <a:ea typeface="Sarala"/>
                <a:cs typeface="Sarala"/>
                <a:sym typeface="Sarala"/>
              </a:defRPr>
            </a:lvl6pPr>
            <a:lvl7pPr indent="-228600" lvl="6" marL="3200400" marR="0" rtl="0" algn="l">
              <a:lnSpc>
                <a:spcPct val="100000"/>
              </a:lnSpc>
              <a:spcBef>
                <a:spcPts val="0"/>
              </a:spcBef>
              <a:spcAft>
                <a:spcPts val="0"/>
              </a:spcAft>
              <a:buClr>
                <a:srgbClr val="000000"/>
              </a:buClr>
              <a:buSzPts val="1800"/>
              <a:buFont typeface="Sarala"/>
              <a:buNone/>
              <a:defRPr b="0" i="0" sz="1800" u="none" cap="none" strike="noStrike">
                <a:solidFill>
                  <a:srgbClr val="000000"/>
                </a:solidFill>
                <a:latin typeface="Sarala"/>
                <a:ea typeface="Sarala"/>
                <a:cs typeface="Sarala"/>
                <a:sym typeface="Sarala"/>
              </a:defRPr>
            </a:lvl7pPr>
            <a:lvl8pPr indent="-228600" lvl="7" marL="3657600" marR="0" rtl="0" algn="l">
              <a:lnSpc>
                <a:spcPct val="100000"/>
              </a:lnSpc>
              <a:spcBef>
                <a:spcPts val="0"/>
              </a:spcBef>
              <a:spcAft>
                <a:spcPts val="0"/>
              </a:spcAft>
              <a:buClr>
                <a:srgbClr val="000000"/>
              </a:buClr>
              <a:buSzPts val="1800"/>
              <a:buFont typeface="Sarala"/>
              <a:buNone/>
              <a:defRPr b="0" i="0" sz="1800" u="none" cap="none" strike="noStrike">
                <a:solidFill>
                  <a:srgbClr val="000000"/>
                </a:solidFill>
                <a:latin typeface="Sarala"/>
                <a:ea typeface="Sarala"/>
                <a:cs typeface="Sarala"/>
                <a:sym typeface="Sarala"/>
              </a:defRPr>
            </a:lvl8pPr>
            <a:lvl9pPr indent="-228600" lvl="8" marL="4114800" marR="0" rtl="0" algn="l">
              <a:lnSpc>
                <a:spcPct val="100000"/>
              </a:lnSpc>
              <a:spcBef>
                <a:spcPts val="0"/>
              </a:spcBef>
              <a:spcAft>
                <a:spcPts val="0"/>
              </a:spcAft>
              <a:buClr>
                <a:srgbClr val="000000"/>
              </a:buClr>
              <a:buSzPts val="1800"/>
              <a:buFont typeface="Sarala"/>
              <a:buNone/>
              <a:defRPr b="0" i="0" sz="1800" u="none" cap="none" strike="noStrike">
                <a:solidFill>
                  <a:srgbClr val="000000"/>
                </a:solidFill>
                <a:latin typeface="Sarala"/>
                <a:ea typeface="Sarala"/>
                <a:cs typeface="Sarala"/>
                <a:sym typeface="Sarala"/>
              </a:defRPr>
            </a:lvl9pPr>
          </a:lstStyle>
          <a:p/>
        </p:txBody>
      </p:sp>
      <p:pic>
        <p:nvPicPr>
          <p:cNvPr id="8" name="Google Shape;8;p82"/>
          <p:cNvPicPr preferRelativeResize="0"/>
          <p:nvPr/>
        </p:nvPicPr>
        <p:blipFill rotWithShape="1">
          <a:blip r:embed="rId1">
            <a:alphaModFix/>
          </a:blip>
          <a:srcRect b="0" l="0" r="0" t="0"/>
          <a:stretch/>
        </p:blipFill>
        <p:spPr>
          <a:xfrm>
            <a:off x="8734533" y="4768453"/>
            <a:ext cx="284451" cy="233505"/>
          </a:xfrm>
          <a:prstGeom prst="rect">
            <a:avLst/>
          </a:prstGeom>
          <a:noFill/>
          <a:ln>
            <a:noFill/>
          </a:ln>
        </p:spPr>
      </p:pic>
      <p:sp>
        <p:nvSpPr>
          <p:cNvPr id="9" name="Google Shape;9;p82"/>
          <p:cNvSpPr txBox="1"/>
          <p:nvPr/>
        </p:nvSpPr>
        <p:spPr>
          <a:xfrm>
            <a:off x="100098" y="4885205"/>
            <a:ext cx="3750600" cy="173100"/>
          </a:xfrm>
          <a:prstGeom prst="rect">
            <a:avLst/>
          </a:prstGeom>
          <a:noFill/>
          <a:ln>
            <a:noFill/>
          </a:ln>
        </p:spPr>
        <p:txBody>
          <a:bodyPr anchorCtr="0" anchor="t" bIns="32125" lIns="64275" spcFirstLastPara="1" rIns="64275" wrap="square" tIns="321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Calibri"/>
                <a:ea typeface="Calibri"/>
                <a:cs typeface="Calibri"/>
                <a:sym typeface="Calibri"/>
              </a:rPr>
              <a:t>© AI4ALL, 2018. May be reproduced with permission. </a:t>
            </a:r>
            <a:endParaRPr b="0" i="0" sz="1000" u="none" cap="none" strike="noStrike">
              <a:solidFill>
                <a:srgbClr val="000000"/>
              </a:solidFill>
              <a:latin typeface="Arial"/>
              <a:ea typeface="Arial"/>
              <a:cs typeface="Arial"/>
              <a:sym typeface="Arial"/>
            </a:endParaRPr>
          </a:p>
        </p:txBody>
      </p:sp>
      <p:pic>
        <p:nvPicPr>
          <p:cNvPr id="10" name="Google Shape;10;p82"/>
          <p:cNvPicPr preferRelativeResize="0"/>
          <p:nvPr/>
        </p:nvPicPr>
        <p:blipFill rotWithShape="1">
          <a:blip r:embed="rId2">
            <a:alphaModFix/>
          </a:blip>
          <a:srcRect b="0" l="0" r="0" t="0"/>
          <a:stretch/>
        </p:blipFill>
        <p:spPr>
          <a:xfrm>
            <a:off x="8793686" y="4851978"/>
            <a:ext cx="291798" cy="2395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14.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jp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43.jpg"/><Relationship Id="rId5" Type="http://schemas.openxmlformats.org/officeDocument/2006/relationships/image" Target="../media/image4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5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7.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5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5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4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4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56.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2.png"/><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2.png"/><Relationship Id="rId4" Type="http://schemas.openxmlformats.org/officeDocument/2006/relationships/image" Target="../media/image44.png"/><Relationship Id="rId5"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2.png"/><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2.png"/><Relationship Id="rId4" Type="http://schemas.openxmlformats.org/officeDocument/2006/relationships/image" Target="../media/image44.png"/><Relationship Id="rId5" Type="http://schemas.openxmlformats.org/officeDocument/2006/relationships/image" Target="../media/image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
          <p:cNvSpPr txBox="1"/>
          <p:nvPr>
            <p:ph type="title"/>
          </p:nvPr>
        </p:nvSpPr>
        <p:spPr>
          <a:xfrm>
            <a:off x="1772700" y="1013850"/>
            <a:ext cx="5598600" cy="1557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Introduction to Machine Learning</a:t>
            </a:r>
            <a:endParaRPr/>
          </a:p>
        </p:txBody>
      </p:sp>
      <p:sp>
        <p:nvSpPr>
          <p:cNvPr id="202" name="Google Shape;202;p1"/>
          <p:cNvSpPr txBox="1"/>
          <p:nvPr/>
        </p:nvSpPr>
        <p:spPr>
          <a:xfrm>
            <a:off x="2742750" y="3194550"/>
            <a:ext cx="3658500" cy="1467000"/>
          </a:xfrm>
          <a:prstGeom prst="rect">
            <a:avLst/>
          </a:prstGeom>
          <a:solidFill>
            <a:srgbClr val="25BDC4"/>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Sarala"/>
              <a:ea typeface="Sarala"/>
              <a:cs typeface="Sarala"/>
              <a:sym typeface="Sarala"/>
            </a:endParaRPr>
          </a:p>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latin typeface="Sarala"/>
                <a:ea typeface="Sarala"/>
                <a:cs typeface="Sarala"/>
                <a:sym typeface="Sarala"/>
              </a:rPr>
              <a:t>Tyler Zhu</a:t>
            </a:r>
            <a:endParaRPr b="1" i="0" sz="1400" u="none" cap="none" strike="noStrike">
              <a:solidFill>
                <a:srgbClr val="FFFFFF"/>
              </a:solidFill>
              <a:latin typeface="Sarala"/>
              <a:ea typeface="Sarala"/>
              <a:cs typeface="Sarala"/>
              <a:sym typeface="Sarala"/>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Sarala"/>
              <a:ea typeface="Sarala"/>
              <a:cs typeface="Sarala"/>
              <a:sym typeface="Sarala"/>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Sarala"/>
                <a:ea typeface="Sarala"/>
                <a:cs typeface="Sarala"/>
                <a:sym typeface="Sarala"/>
              </a:rPr>
              <a:t>Princeton AI4ALL 202</a:t>
            </a:r>
            <a:r>
              <a:rPr b="1" lang="en">
                <a:solidFill>
                  <a:srgbClr val="FFFFFF"/>
                </a:solidFill>
                <a:latin typeface="Sarala"/>
                <a:ea typeface="Sarala"/>
                <a:cs typeface="Sarala"/>
                <a:sym typeface="Sarala"/>
              </a:rPr>
              <a:t>4</a:t>
            </a:r>
            <a:endParaRPr b="1" i="0" sz="1400" u="none" cap="none" strike="noStrike">
              <a:solidFill>
                <a:srgbClr val="FFFFFF"/>
              </a:solidFill>
              <a:latin typeface="Sarala"/>
              <a:ea typeface="Sarala"/>
              <a:cs typeface="Sarala"/>
              <a:sym typeface="Saral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Sarala"/>
              <a:ea typeface="Sarala"/>
              <a:cs typeface="Sarala"/>
              <a:sym typeface="Saral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Sarala"/>
                <a:ea typeface="Sarala"/>
                <a:cs typeface="Sarala"/>
                <a:sym typeface="Sarala"/>
              </a:rPr>
              <a:t>Slides adapted from Wells Lucas Santo and Nobline Yoo and Indu Panigrahi(AI4ALL)</a:t>
            </a:r>
            <a:endParaRPr b="0" i="0" sz="1200" u="none" cap="none" strike="noStrike">
              <a:solidFill>
                <a:srgbClr val="FFFFFF"/>
              </a:solidFill>
              <a:latin typeface="Sarala"/>
              <a:ea typeface="Sarala"/>
              <a:cs typeface="Sarala"/>
              <a:sym typeface="Sarala"/>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Sarala"/>
              <a:ea typeface="Sarala"/>
              <a:cs typeface="Sarala"/>
              <a:sym typeface="Saral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9"/>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How is ML different from AI?</a:t>
            </a:r>
            <a:endParaRPr/>
          </a:p>
        </p:txBody>
      </p:sp>
      <p:sp>
        <p:nvSpPr>
          <p:cNvPr id="269" name="Google Shape;269;p9"/>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Machine learning is a type of artificial intelligence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Machine learning makes decisions based on data it has seen</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Not all AI algorithms need to do this</a:t>
            </a:r>
            <a:endParaRPr/>
          </a:p>
          <a:p>
            <a:pPr indent="0" lvl="0" marL="0" rtl="0" algn="l">
              <a:lnSpc>
                <a:spcPct val="100000"/>
              </a:lnSpc>
              <a:spcBef>
                <a:spcPts val="0"/>
              </a:spcBef>
              <a:spcAft>
                <a:spcPts val="0"/>
              </a:spcAft>
              <a:buSzPts val="1800"/>
              <a:buNone/>
            </a:pPr>
            <a:r>
              <a:t/>
            </a:r>
            <a:endParaRPr/>
          </a:p>
        </p:txBody>
      </p:sp>
      <p:sp>
        <p:nvSpPr>
          <p:cNvPr id="270" name="Google Shape;270;p9"/>
          <p:cNvSpPr/>
          <p:nvPr/>
        </p:nvSpPr>
        <p:spPr>
          <a:xfrm>
            <a:off x="5530200" y="2163525"/>
            <a:ext cx="2641200" cy="26412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9"/>
          <p:cNvSpPr/>
          <p:nvPr/>
        </p:nvSpPr>
        <p:spPr>
          <a:xfrm>
            <a:off x="6047100" y="3110425"/>
            <a:ext cx="1607400" cy="16074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9"/>
          <p:cNvSpPr txBox="1"/>
          <p:nvPr/>
        </p:nvSpPr>
        <p:spPr>
          <a:xfrm>
            <a:off x="6047100" y="2365225"/>
            <a:ext cx="1702800" cy="41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Roboto"/>
                <a:ea typeface="Roboto"/>
                <a:cs typeface="Roboto"/>
                <a:sym typeface="Roboto"/>
              </a:rPr>
              <a:t>Artificial Intelligence</a:t>
            </a:r>
            <a:endParaRPr b="0" i="0" sz="1700" u="none" cap="none" strike="noStrike">
              <a:solidFill>
                <a:srgbClr val="FFFFFF"/>
              </a:solidFill>
              <a:latin typeface="Roboto"/>
              <a:ea typeface="Roboto"/>
              <a:cs typeface="Roboto"/>
              <a:sym typeface="Roboto"/>
            </a:endParaRPr>
          </a:p>
        </p:txBody>
      </p:sp>
      <p:sp>
        <p:nvSpPr>
          <p:cNvPr id="273" name="Google Shape;273;p9"/>
          <p:cNvSpPr txBox="1"/>
          <p:nvPr/>
        </p:nvSpPr>
        <p:spPr>
          <a:xfrm>
            <a:off x="6346800" y="3592675"/>
            <a:ext cx="11034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Roboto"/>
                <a:ea typeface="Roboto"/>
                <a:cs typeface="Roboto"/>
                <a:sym typeface="Roboto"/>
              </a:rPr>
              <a:t>Machine Learning</a:t>
            </a:r>
            <a:endParaRPr b="0" i="0" sz="1700" u="none" cap="none" strike="noStrike">
              <a:solidFill>
                <a:srgbClr val="FFFFFF"/>
              </a:solidFill>
              <a:latin typeface="Roboto"/>
              <a:ea typeface="Roboto"/>
              <a:cs typeface="Roboto"/>
              <a:sym typeface="Roboto"/>
            </a:endParaRPr>
          </a:p>
        </p:txBody>
      </p:sp>
      <p:sp>
        <p:nvSpPr>
          <p:cNvPr id="274" name="Google Shape;274;p9"/>
          <p:cNvSpPr txBox="1"/>
          <p:nvPr/>
        </p:nvSpPr>
        <p:spPr>
          <a:xfrm>
            <a:off x="373550" y="2541025"/>
            <a:ext cx="4891500" cy="20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Sarala"/>
              <a:buChar char="●"/>
            </a:pPr>
            <a:r>
              <a:rPr b="0" i="0" lang="en" sz="1800" u="none" cap="none" strike="noStrike">
                <a:solidFill>
                  <a:srgbClr val="000000"/>
                </a:solidFill>
                <a:latin typeface="Sarala"/>
                <a:ea typeface="Sarala"/>
                <a:cs typeface="Sarala"/>
                <a:sym typeface="Sarala"/>
              </a:rPr>
              <a:t>Many of the latest AI systems all make use of ML</a:t>
            </a:r>
            <a:endParaRPr b="0" i="0" sz="1800" u="none" cap="none" strike="noStrike">
              <a:solidFill>
                <a:srgbClr val="000000"/>
              </a:solidFill>
              <a:latin typeface="Sarala"/>
              <a:ea typeface="Sarala"/>
              <a:cs typeface="Sarala"/>
              <a:sym typeface="Saral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rala"/>
              <a:ea typeface="Sarala"/>
              <a:cs typeface="Sarala"/>
              <a:sym typeface="Saral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0"/>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How is ML different from AI?</a:t>
            </a:r>
            <a:endParaRPr/>
          </a:p>
        </p:txBody>
      </p:sp>
      <p:sp>
        <p:nvSpPr>
          <p:cNvPr id="280" name="Google Shape;280;p10"/>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Machine learning is a type of artificial intelligence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Machine learning makes decisions based on data it has seen</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Not all AI algorithms need to do this</a:t>
            </a:r>
            <a:endParaRPr/>
          </a:p>
          <a:p>
            <a:pPr indent="0" lvl="0" marL="0" rtl="0" algn="l">
              <a:lnSpc>
                <a:spcPct val="100000"/>
              </a:lnSpc>
              <a:spcBef>
                <a:spcPts val="0"/>
              </a:spcBef>
              <a:spcAft>
                <a:spcPts val="0"/>
              </a:spcAft>
              <a:buSzPts val="1800"/>
              <a:buNone/>
            </a:pPr>
            <a:r>
              <a:t/>
            </a:r>
            <a:endParaRPr/>
          </a:p>
        </p:txBody>
      </p:sp>
      <p:sp>
        <p:nvSpPr>
          <p:cNvPr id="281" name="Google Shape;281;p10"/>
          <p:cNvSpPr/>
          <p:nvPr/>
        </p:nvSpPr>
        <p:spPr>
          <a:xfrm>
            <a:off x="5530200" y="2163525"/>
            <a:ext cx="2641200" cy="26412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0"/>
          <p:cNvSpPr/>
          <p:nvPr/>
        </p:nvSpPr>
        <p:spPr>
          <a:xfrm>
            <a:off x="6047100" y="3110425"/>
            <a:ext cx="1607400" cy="16074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0"/>
          <p:cNvSpPr txBox="1"/>
          <p:nvPr/>
        </p:nvSpPr>
        <p:spPr>
          <a:xfrm>
            <a:off x="6047100" y="2365225"/>
            <a:ext cx="1702800" cy="41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Roboto"/>
                <a:ea typeface="Roboto"/>
                <a:cs typeface="Roboto"/>
                <a:sym typeface="Roboto"/>
              </a:rPr>
              <a:t>Artificial Intelligence</a:t>
            </a:r>
            <a:endParaRPr b="0" i="0" sz="1700" u="none" cap="none" strike="noStrike">
              <a:solidFill>
                <a:srgbClr val="FFFFFF"/>
              </a:solidFill>
              <a:latin typeface="Roboto"/>
              <a:ea typeface="Roboto"/>
              <a:cs typeface="Roboto"/>
              <a:sym typeface="Roboto"/>
            </a:endParaRPr>
          </a:p>
        </p:txBody>
      </p:sp>
      <p:sp>
        <p:nvSpPr>
          <p:cNvPr id="284" name="Google Shape;284;p10"/>
          <p:cNvSpPr txBox="1"/>
          <p:nvPr/>
        </p:nvSpPr>
        <p:spPr>
          <a:xfrm>
            <a:off x="6346800" y="3592675"/>
            <a:ext cx="11034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Roboto"/>
                <a:ea typeface="Roboto"/>
                <a:cs typeface="Roboto"/>
                <a:sym typeface="Roboto"/>
              </a:rPr>
              <a:t>Machine Learning</a:t>
            </a:r>
            <a:endParaRPr b="0" i="0" sz="1700" u="none" cap="none" strike="noStrike">
              <a:solidFill>
                <a:srgbClr val="FFFFFF"/>
              </a:solidFill>
              <a:latin typeface="Roboto"/>
              <a:ea typeface="Roboto"/>
              <a:cs typeface="Roboto"/>
              <a:sym typeface="Roboto"/>
            </a:endParaRPr>
          </a:p>
        </p:txBody>
      </p:sp>
      <p:sp>
        <p:nvSpPr>
          <p:cNvPr id="285" name="Google Shape;285;p10"/>
          <p:cNvSpPr txBox="1"/>
          <p:nvPr/>
        </p:nvSpPr>
        <p:spPr>
          <a:xfrm>
            <a:off x="373550" y="2541025"/>
            <a:ext cx="4891500" cy="20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Sarala"/>
              <a:buChar char="●"/>
            </a:pPr>
            <a:r>
              <a:rPr b="0" i="0" lang="en" sz="1800" u="none" cap="none" strike="noStrike">
                <a:solidFill>
                  <a:srgbClr val="000000"/>
                </a:solidFill>
                <a:latin typeface="Sarala"/>
                <a:ea typeface="Sarala"/>
                <a:cs typeface="Sarala"/>
                <a:sym typeface="Sarala"/>
              </a:rPr>
              <a:t>Many of the latest AI systems all make use of ML</a:t>
            </a:r>
            <a:endParaRPr b="0" i="0" sz="1800" u="none" cap="none" strike="noStrike">
              <a:solidFill>
                <a:srgbClr val="000000"/>
              </a:solidFill>
              <a:latin typeface="Sarala"/>
              <a:ea typeface="Sarala"/>
              <a:cs typeface="Sarala"/>
              <a:sym typeface="Saral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arala"/>
              <a:ea typeface="Sarala"/>
              <a:cs typeface="Sarala"/>
              <a:sym typeface="Sarala"/>
            </a:endParaRPr>
          </a:p>
          <a:p>
            <a:pPr indent="-342900" lvl="0" marL="457200" marR="0" rtl="0" algn="l">
              <a:lnSpc>
                <a:spcPct val="100000"/>
              </a:lnSpc>
              <a:spcBef>
                <a:spcPts val="0"/>
              </a:spcBef>
              <a:spcAft>
                <a:spcPts val="0"/>
              </a:spcAft>
              <a:buClr>
                <a:srgbClr val="000000"/>
              </a:buClr>
              <a:buSzPts val="1800"/>
              <a:buFont typeface="Sarala"/>
              <a:buChar char="●"/>
            </a:pPr>
            <a:r>
              <a:rPr b="0" i="0" lang="en" sz="1800" u="none" cap="none" strike="noStrike">
                <a:solidFill>
                  <a:srgbClr val="000000"/>
                </a:solidFill>
                <a:latin typeface="Sarala"/>
                <a:ea typeface="Sarala"/>
                <a:cs typeface="Sarala"/>
                <a:sym typeface="Sarala"/>
              </a:rPr>
              <a:t>For this reason, many people use the terms AI and ML interchangeably</a:t>
            </a:r>
            <a:endParaRPr b="0" i="0" sz="1800" u="none" cap="none" strike="noStrike">
              <a:solidFill>
                <a:srgbClr val="000000"/>
              </a:solidFill>
              <a:latin typeface="Sarala"/>
              <a:ea typeface="Sarala"/>
              <a:cs typeface="Sarala"/>
              <a:sym typeface="Saral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arala"/>
              <a:ea typeface="Sarala"/>
              <a:cs typeface="Sarala"/>
              <a:sym typeface="Saral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Machine Learning in the News</a:t>
            </a:r>
            <a:endParaRPr/>
          </a:p>
        </p:txBody>
      </p:sp>
      <p:pic>
        <p:nvPicPr>
          <p:cNvPr id="291" name="Google Shape;291;p11"/>
          <p:cNvPicPr preferRelativeResize="0"/>
          <p:nvPr/>
        </p:nvPicPr>
        <p:blipFill rotWithShape="1">
          <a:blip r:embed="rId3">
            <a:alphaModFix/>
          </a:blip>
          <a:srcRect b="0" l="0" r="0" t="0"/>
          <a:stretch/>
        </p:blipFill>
        <p:spPr>
          <a:xfrm>
            <a:off x="569450" y="1217328"/>
            <a:ext cx="4419600" cy="1014925"/>
          </a:xfrm>
          <a:prstGeom prst="rect">
            <a:avLst/>
          </a:prstGeom>
          <a:noFill/>
          <a:ln cap="flat" cmpd="sng" w="9525">
            <a:solidFill>
              <a:srgbClr val="000000"/>
            </a:solidFill>
            <a:prstDash val="solid"/>
            <a:round/>
            <a:headEnd len="sm" w="sm" type="none"/>
            <a:tailEnd len="sm" w="sm" type="none"/>
          </a:ln>
        </p:spPr>
      </p:pic>
      <p:pic>
        <p:nvPicPr>
          <p:cNvPr id="292" name="Google Shape;292;p11"/>
          <p:cNvPicPr preferRelativeResize="0"/>
          <p:nvPr/>
        </p:nvPicPr>
        <p:blipFill rotWithShape="1">
          <a:blip r:embed="rId4">
            <a:alphaModFix/>
          </a:blip>
          <a:srcRect b="0" l="0" r="0" t="0"/>
          <a:stretch/>
        </p:blipFill>
        <p:spPr>
          <a:xfrm>
            <a:off x="569450" y="2328475"/>
            <a:ext cx="3141323" cy="2319563"/>
          </a:xfrm>
          <a:prstGeom prst="rect">
            <a:avLst/>
          </a:prstGeom>
          <a:noFill/>
          <a:ln cap="flat" cmpd="sng" w="9525">
            <a:solidFill>
              <a:srgbClr val="000000"/>
            </a:solidFill>
            <a:prstDash val="solid"/>
            <a:round/>
            <a:headEnd len="sm" w="sm" type="none"/>
            <a:tailEnd len="sm" w="sm" type="none"/>
          </a:ln>
        </p:spPr>
      </p:pic>
      <p:pic>
        <p:nvPicPr>
          <p:cNvPr id="293" name="Google Shape;293;p11"/>
          <p:cNvPicPr preferRelativeResize="0"/>
          <p:nvPr/>
        </p:nvPicPr>
        <p:blipFill rotWithShape="1">
          <a:blip r:embed="rId5">
            <a:alphaModFix/>
          </a:blip>
          <a:srcRect b="0" l="0" r="0" t="0"/>
          <a:stretch/>
        </p:blipFill>
        <p:spPr>
          <a:xfrm>
            <a:off x="3071925" y="3212825"/>
            <a:ext cx="5801201" cy="1435225"/>
          </a:xfrm>
          <a:prstGeom prst="rect">
            <a:avLst/>
          </a:prstGeom>
          <a:noFill/>
          <a:ln cap="flat" cmpd="sng" w="9525">
            <a:solidFill>
              <a:srgbClr val="000000"/>
            </a:solidFill>
            <a:prstDash val="solid"/>
            <a:round/>
            <a:headEnd len="sm" w="sm" type="none"/>
            <a:tailEnd len="sm" w="sm" type="none"/>
          </a:ln>
        </p:spPr>
      </p:pic>
      <p:pic>
        <p:nvPicPr>
          <p:cNvPr id="294" name="Google Shape;294;p11"/>
          <p:cNvPicPr preferRelativeResize="0"/>
          <p:nvPr/>
        </p:nvPicPr>
        <p:blipFill rotWithShape="1">
          <a:blip r:embed="rId6">
            <a:alphaModFix/>
          </a:blip>
          <a:srcRect b="0" l="0" r="0" t="0"/>
          <a:stretch/>
        </p:blipFill>
        <p:spPr>
          <a:xfrm>
            <a:off x="4474500" y="1813499"/>
            <a:ext cx="4297699" cy="10149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2"/>
          <p:cNvSpPr txBox="1"/>
          <p:nvPr>
            <p:ph type="title"/>
          </p:nvPr>
        </p:nvSpPr>
        <p:spPr>
          <a:xfrm>
            <a:off x="1957500" y="1661900"/>
            <a:ext cx="5229000" cy="1566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Types of Machine Learning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3"/>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pic>
        <p:nvPicPr>
          <p:cNvPr id="305" name="Google Shape;305;p13"/>
          <p:cNvPicPr preferRelativeResize="0"/>
          <p:nvPr/>
        </p:nvPicPr>
        <p:blipFill rotWithShape="1">
          <a:blip r:embed="rId3">
            <a:alphaModFix/>
          </a:blip>
          <a:srcRect b="0" l="0" r="0" t="0"/>
          <a:stretch/>
        </p:blipFill>
        <p:spPr>
          <a:xfrm>
            <a:off x="729350" y="1463263"/>
            <a:ext cx="3381500" cy="253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4"/>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pic>
        <p:nvPicPr>
          <p:cNvPr id="311" name="Google Shape;311;p14"/>
          <p:cNvPicPr preferRelativeResize="0"/>
          <p:nvPr/>
        </p:nvPicPr>
        <p:blipFill rotWithShape="1">
          <a:blip r:embed="rId3">
            <a:alphaModFix/>
          </a:blip>
          <a:srcRect b="0" l="0" r="0" t="0"/>
          <a:stretch/>
        </p:blipFill>
        <p:spPr>
          <a:xfrm>
            <a:off x="729350" y="1463263"/>
            <a:ext cx="3381500" cy="2536125"/>
          </a:xfrm>
          <a:prstGeom prst="rect">
            <a:avLst/>
          </a:prstGeom>
          <a:noFill/>
          <a:ln>
            <a:noFill/>
          </a:ln>
        </p:spPr>
      </p:pic>
      <p:pic>
        <p:nvPicPr>
          <p:cNvPr id="312" name="Google Shape;312;p14"/>
          <p:cNvPicPr preferRelativeResize="0"/>
          <p:nvPr/>
        </p:nvPicPr>
        <p:blipFill rotWithShape="1">
          <a:blip r:embed="rId4">
            <a:alphaModFix/>
          </a:blip>
          <a:srcRect b="0" l="29844" r="0" t="0"/>
          <a:stretch/>
        </p:blipFill>
        <p:spPr>
          <a:xfrm>
            <a:off x="5051536" y="1463275"/>
            <a:ext cx="3163139" cy="253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5"/>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sp>
        <p:nvSpPr>
          <p:cNvPr id="318" name="Google Shape;318;p15"/>
          <p:cNvSpPr txBox="1"/>
          <p:nvPr>
            <p:ph idx="1" type="body"/>
          </p:nvPr>
        </p:nvSpPr>
        <p:spPr>
          <a:xfrm>
            <a:off x="457200" y="959575"/>
            <a:ext cx="60417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
                <a:latin typeface="Montserrat"/>
                <a:ea typeface="Montserrat"/>
                <a:cs typeface="Montserrat"/>
                <a:sym typeface="Montserrat"/>
              </a:rPr>
              <a:t>Supervised Learning</a:t>
            </a:r>
            <a:r>
              <a:rPr lang="en"/>
              <a:t>: a type of machine learning where we are given labelled data as an input and attempt to output the correct </a:t>
            </a:r>
            <a:r>
              <a:rPr b="1" lang="en">
                <a:latin typeface="Montserrat"/>
                <a:ea typeface="Montserrat"/>
                <a:cs typeface="Montserrat"/>
                <a:sym typeface="Montserrat"/>
              </a:rPr>
              <a:t>label</a:t>
            </a:r>
            <a:endParaRPr>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6"/>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sp>
        <p:nvSpPr>
          <p:cNvPr id="324" name="Google Shape;324;p16"/>
          <p:cNvSpPr txBox="1"/>
          <p:nvPr>
            <p:ph idx="1" type="body"/>
          </p:nvPr>
        </p:nvSpPr>
        <p:spPr>
          <a:xfrm>
            <a:off x="457200" y="959575"/>
            <a:ext cx="60417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
                <a:solidFill>
                  <a:schemeClr val="dk1"/>
                </a:solidFill>
                <a:latin typeface="Montserrat"/>
                <a:ea typeface="Montserrat"/>
                <a:cs typeface="Montserrat"/>
                <a:sym typeface="Montserrat"/>
              </a:rPr>
              <a:t>Supervised Learning</a:t>
            </a:r>
            <a:r>
              <a:rPr lang="en">
                <a:solidFill>
                  <a:schemeClr val="dk1"/>
                </a:solidFill>
              </a:rPr>
              <a:t>: a type of machine learning where we are given data as an input and attempt to output the correct </a:t>
            </a:r>
            <a:r>
              <a:rPr b="1" lang="en">
                <a:solidFill>
                  <a:schemeClr val="dk1"/>
                </a:solidFill>
                <a:latin typeface="Montserrat"/>
                <a:ea typeface="Montserrat"/>
                <a:cs typeface="Montserrat"/>
                <a:sym typeface="Montserrat"/>
              </a:rPr>
              <a:t>label</a:t>
            </a:r>
            <a:endParaRPr b="1">
              <a:latin typeface="Montserrat"/>
              <a:ea typeface="Montserrat"/>
              <a:cs typeface="Montserrat"/>
              <a:sym typeface="Montserrat"/>
            </a:endParaRPr>
          </a:p>
          <a:p>
            <a:pPr indent="0" lvl="0" marL="0" rtl="0" algn="l">
              <a:lnSpc>
                <a:spcPct val="100000"/>
              </a:lnSpc>
              <a:spcBef>
                <a:spcPts val="0"/>
              </a:spcBef>
              <a:spcAft>
                <a:spcPts val="0"/>
              </a:spcAft>
              <a:buSzPts val="1800"/>
              <a:buNone/>
            </a:pPr>
            <a:r>
              <a:t/>
            </a:r>
            <a:endParaRPr b="1"/>
          </a:p>
          <a:p>
            <a:pPr indent="-342900" lvl="0" marL="457200" rtl="0" algn="l">
              <a:lnSpc>
                <a:spcPct val="100000"/>
              </a:lnSpc>
              <a:spcBef>
                <a:spcPts val="0"/>
              </a:spcBef>
              <a:spcAft>
                <a:spcPts val="0"/>
              </a:spcAft>
              <a:buSzPts val="1800"/>
              <a:buChar char="●"/>
            </a:pPr>
            <a:r>
              <a:rPr lang="en"/>
              <a:t>For example, we can take an email as input and assign it the label </a:t>
            </a:r>
            <a:r>
              <a:rPr i="1" lang="en"/>
              <a:t>spam</a:t>
            </a:r>
            <a:r>
              <a:rPr lang="en"/>
              <a:t> or </a:t>
            </a:r>
            <a:r>
              <a:rPr i="1" lang="en"/>
              <a:t>not spam</a:t>
            </a:r>
            <a:endParaRPr>
              <a:latin typeface="Montserrat"/>
              <a:ea typeface="Montserrat"/>
              <a:cs typeface="Montserrat"/>
              <a:sym typeface="Montserrat"/>
            </a:endParaRPr>
          </a:p>
        </p:txBody>
      </p:sp>
      <p:pic>
        <p:nvPicPr>
          <p:cNvPr id="325" name="Google Shape;325;p16"/>
          <p:cNvPicPr preferRelativeResize="0"/>
          <p:nvPr/>
        </p:nvPicPr>
        <p:blipFill rotWithShape="1">
          <a:blip r:embed="rId3">
            <a:alphaModFix/>
          </a:blip>
          <a:srcRect b="0" l="0" r="0" t="0"/>
          <a:stretch/>
        </p:blipFill>
        <p:spPr>
          <a:xfrm>
            <a:off x="6894113" y="959574"/>
            <a:ext cx="1869225" cy="1869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7"/>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sp>
        <p:nvSpPr>
          <p:cNvPr id="331" name="Google Shape;331;p17"/>
          <p:cNvSpPr txBox="1"/>
          <p:nvPr>
            <p:ph idx="1" type="body"/>
          </p:nvPr>
        </p:nvSpPr>
        <p:spPr>
          <a:xfrm>
            <a:off x="457200" y="959575"/>
            <a:ext cx="60417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
                <a:solidFill>
                  <a:schemeClr val="dk1"/>
                </a:solidFill>
                <a:latin typeface="Montserrat"/>
                <a:ea typeface="Montserrat"/>
                <a:cs typeface="Montserrat"/>
                <a:sym typeface="Montserrat"/>
              </a:rPr>
              <a:t>Supervised Learning</a:t>
            </a:r>
            <a:r>
              <a:rPr lang="en">
                <a:solidFill>
                  <a:schemeClr val="dk1"/>
                </a:solidFill>
              </a:rPr>
              <a:t>: a type of machine learning where we are given data as an input and attempt to output the correct </a:t>
            </a:r>
            <a:r>
              <a:rPr b="1" lang="en">
                <a:solidFill>
                  <a:schemeClr val="dk1"/>
                </a:solidFill>
                <a:latin typeface="Montserrat"/>
                <a:ea typeface="Montserrat"/>
                <a:cs typeface="Montserrat"/>
                <a:sym typeface="Montserrat"/>
              </a:rPr>
              <a:t>label</a:t>
            </a:r>
            <a:endParaRPr b="1">
              <a:latin typeface="Montserrat"/>
              <a:ea typeface="Montserrat"/>
              <a:cs typeface="Montserrat"/>
              <a:sym typeface="Montserrat"/>
            </a:endParaRPr>
          </a:p>
          <a:p>
            <a:pPr indent="0" lvl="0" marL="0" rtl="0" algn="l">
              <a:lnSpc>
                <a:spcPct val="100000"/>
              </a:lnSpc>
              <a:spcBef>
                <a:spcPts val="0"/>
              </a:spcBef>
              <a:spcAft>
                <a:spcPts val="0"/>
              </a:spcAft>
              <a:buSzPts val="1800"/>
              <a:buNone/>
            </a:pPr>
            <a:r>
              <a:t/>
            </a:r>
            <a:endParaRPr b="1"/>
          </a:p>
          <a:p>
            <a:pPr indent="-342900" lvl="0" marL="457200" rtl="0" algn="l">
              <a:lnSpc>
                <a:spcPct val="100000"/>
              </a:lnSpc>
              <a:spcBef>
                <a:spcPts val="0"/>
              </a:spcBef>
              <a:spcAft>
                <a:spcPts val="0"/>
              </a:spcAft>
              <a:buSzPts val="1800"/>
              <a:buChar char="●"/>
            </a:pPr>
            <a:r>
              <a:rPr lang="en"/>
              <a:t>For example, we can take an email as input and assign it the label </a:t>
            </a:r>
            <a:r>
              <a:rPr i="1" lang="en"/>
              <a:t>spam</a:t>
            </a:r>
            <a:r>
              <a:rPr lang="en"/>
              <a:t> or </a:t>
            </a:r>
            <a:r>
              <a:rPr i="1" lang="en"/>
              <a:t>not spam</a:t>
            </a:r>
            <a:endParaRPr i="1"/>
          </a:p>
          <a:p>
            <a:pPr indent="0" lvl="0" marL="0" rtl="0" algn="l">
              <a:lnSpc>
                <a:spcPct val="100000"/>
              </a:lnSpc>
              <a:spcBef>
                <a:spcPts val="0"/>
              </a:spcBef>
              <a:spcAft>
                <a:spcPts val="0"/>
              </a:spcAft>
              <a:buSzPts val="1800"/>
              <a:buNone/>
            </a:pPr>
            <a:r>
              <a:t/>
            </a:r>
            <a:endParaRPr i="1"/>
          </a:p>
          <a:p>
            <a:pPr indent="-342900" lvl="0" marL="457200" rtl="0" algn="l">
              <a:lnSpc>
                <a:spcPct val="100000"/>
              </a:lnSpc>
              <a:spcBef>
                <a:spcPts val="0"/>
              </a:spcBef>
              <a:spcAft>
                <a:spcPts val="0"/>
              </a:spcAft>
              <a:buSzPts val="1800"/>
              <a:buChar char="●"/>
            </a:pPr>
            <a:r>
              <a:rPr lang="en"/>
              <a:t>Or, we can take an image as input and assign it with the label </a:t>
            </a:r>
            <a:r>
              <a:rPr i="1" lang="en"/>
              <a:t>cheetah</a:t>
            </a:r>
            <a:r>
              <a:rPr lang="en"/>
              <a:t>, </a:t>
            </a:r>
            <a:r>
              <a:rPr i="1" lang="en"/>
              <a:t>dog</a:t>
            </a:r>
            <a:r>
              <a:rPr lang="en"/>
              <a:t>, </a:t>
            </a:r>
            <a:r>
              <a:rPr i="1" lang="en"/>
              <a:t>wolf</a:t>
            </a:r>
            <a:r>
              <a:rPr lang="en"/>
              <a:t>, etc.</a:t>
            </a:r>
            <a:endParaRPr>
              <a:latin typeface="Montserrat"/>
              <a:ea typeface="Montserrat"/>
              <a:cs typeface="Montserrat"/>
              <a:sym typeface="Montserrat"/>
            </a:endParaRPr>
          </a:p>
        </p:txBody>
      </p:sp>
      <p:pic>
        <p:nvPicPr>
          <p:cNvPr id="332" name="Google Shape;332;p17"/>
          <p:cNvPicPr preferRelativeResize="0"/>
          <p:nvPr/>
        </p:nvPicPr>
        <p:blipFill rotWithShape="1">
          <a:blip r:embed="rId3">
            <a:alphaModFix/>
          </a:blip>
          <a:srcRect b="0" l="0" r="0" t="0"/>
          <a:stretch/>
        </p:blipFill>
        <p:spPr>
          <a:xfrm>
            <a:off x="6894113" y="959574"/>
            <a:ext cx="1869225" cy="1869225"/>
          </a:xfrm>
          <a:prstGeom prst="rect">
            <a:avLst/>
          </a:prstGeom>
          <a:noFill/>
          <a:ln>
            <a:noFill/>
          </a:ln>
        </p:spPr>
      </p:pic>
      <p:pic>
        <p:nvPicPr>
          <p:cNvPr id="333" name="Google Shape;333;p17"/>
          <p:cNvPicPr preferRelativeResize="0"/>
          <p:nvPr/>
        </p:nvPicPr>
        <p:blipFill rotWithShape="1">
          <a:blip r:embed="rId4">
            <a:alphaModFix/>
          </a:blip>
          <a:srcRect b="0" l="0" r="0" t="0"/>
          <a:stretch/>
        </p:blipFill>
        <p:spPr>
          <a:xfrm>
            <a:off x="6727250" y="2916075"/>
            <a:ext cx="2202949" cy="1641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8"/>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sp>
        <p:nvSpPr>
          <p:cNvPr id="339" name="Google Shape;339;p18"/>
          <p:cNvSpPr txBox="1"/>
          <p:nvPr>
            <p:ph idx="1" type="body"/>
          </p:nvPr>
        </p:nvSpPr>
        <p:spPr>
          <a:xfrm>
            <a:off x="457200" y="959575"/>
            <a:ext cx="60417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
                <a:solidFill>
                  <a:schemeClr val="dk1"/>
                </a:solidFill>
                <a:latin typeface="Montserrat"/>
                <a:ea typeface="Montserrat"/>
                <a:cs typeface="Montserrat"/>
                <a:sym typeface="Montserrat"/>
              </a:rPr>
              <a:t>Supervised Learning</a:t>
            </a:r>
            <a:r>
              <a:rPr lang="en">
                <a:solidFill>
                  <a:schemeClr val="dk1"/>
                </a:solidFill>
              </a:rPr>
              <a:t>: a type of machine learning where we are given data as an input and attempt to output the correct </a:t>
            </a:r>
            <a:r>
              <a:rPr b="1" lang="en">
                <a:solidFill>
                  <a:schemeClr val="dk1"/>
                </a:solidFill>
                <a:latin typeface="Montserrat"/>
                <a:ea typeface="Montserrat"/>
                <a:cs typeface="Montserrat"/>
                <a:sym typeface="Montserrat"/>
              </a:rPr>
              <a:t>label</a:t>
            </a:r>
            <a:endParaRPr b="1">
              <a:latin typeface="Montserrat"/>
              <a:ea typeface="Montserrat"/>
              <a:cs typeface="Montserrat"/>
              <a:sym typeface="Montserrat"/>
            </a:endParaRPr>
          </a:p>
          <a:p>
            <a:pPr indent="0" lvl="0" marL="0" rtl="0" algn="l">
              <a:lnSpc>
                <a:spcPct val="100000"/>
              </a:lnSpc>
              <a:spcBef>
                <a:spcPts val="0"/>
              </a:spcBef>
              <a:spcAft>
                <a:spcPts val="0"/>
              </a:spcAft>
              <a:buSzPts val="1800"/>
              <a:buNone/>
            </a:pPr>
            <a:r>
              <a:t/>
            </a:r>
            <a:endParaRPr b="1"/>
          </a:p>
          <a:p>
            <a:pPr indent="-342900" lvl="0" marL="457200" rtl="0" algn="l">
              <a:lnSpc>
                <a:spcPct val="100000"/>
              </a:lnSpc>
              <a:spcBef>
                <a:spcPts val="0"/>
              </a:spcBef>
              <a:spcAft>
                <a:spcPts val="0"/>
              </a:spcAft>
              <a:buSzPts val="1800"/>
              <a:buChar char="●"/>
            </a:pPr>
            <a:r>
              <a:rPr lang="en"/>
              <a:t>For example, we can take an email as input and assign it the label </a:t>
            </a:r>
            <a:r>
              <a:rPr i="1" lang="en"/>
              <a:t>spam</a:t>
            </a:r>
            <a:r>
              <a:rPr lang="en"/>
              <a:t> or </a:t>
            </a:r>
            <a:r>
              <a:rPr i="1" lang="en"/>
              <a:t>not spam</a:t>
            </a:r>
            <a:endParaRPr i="1"/>
          </a:p>
          <a:p>
            <a:pPr indent="0" lvl="0" marL="0" rtl="0" algn="l">
              <a:lnSpc>
                <a:spcPct val="100000"/>
              </a:lnSpc>
              <a:spcBef>
                <a:spcPts val="0"/>
              </a:spcBef>
              <a:spcAft>
                <a:spcPts val="0"/>
              </a:spcAft>
              <a:buSzPts val="1800"/>
              <a:buNone/>
            </a:pPr>
            <a:r>
              <a:t/>
            </a:r>
            <a:endParaRPr i="1"/>
          </a:p>
          <a:p>
            <a:pPr indent="-342900" lvl="0" marL="457200" rtl="0" algn="l">
              <a:lnSpc>
                <a:spcPct val="100000"/>
              </a:lnSpc>
              <a:spcBef>
                <a:spcPts val="0"/>
              </a:spcBef>
              <a:spcAft>
                <a:spcPts val="0"/>
              </a:spcAft>
              <a:buSzPts val="1800"/>
              <a:buChar char="●"/>
            </a:pPr>
            <a:r>
              <a:rPr lang="en"/>
              <a:t>Or, we can take an image as input and assign it with the label </a:t>
            </a:r>
            <a:r>
              <a:rPr i="1" lang="en"/>
              <a:t>cheetah</a:t>
            </a:r>
            <a:r>
              <a:rPr lang="en"/>
              <a:t>, </a:t>
            </a:r>
            <a:r>
              <a:rPr i="1" lang="en"/>
              <a:t>dog</a:t>
            </a:r>
            <a:r>
              <a:rPr lang="en"/>
              <a:t>, </a:t>
            </a:r>
            <a:r>
              <a:rPr i="1" lang="en"/>
              <a:t>wolf</a:t>
            </a:r>
            <a:r>
              <a:rPr lang="en"/>
              <a:t>, etc.</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A specific instance of our data (one particular email or image) is called an </a:t>
            </a:r>
            <a:r>
              <a:rPr b="1" lang="en">
                <a:latin typeface="Montserrat"/>
                <a:ea typeface="Montserrat"/>
                <a:cs typeface="Montserrat"/>
                <a:sym typeface="Montserrat"/>
              </a:rPr>
              <a:t>example</a:t>
            </a:r>
            <a:endParaRPr>
              <a:latin typeface="Montserrat"/>
              <a:ea typeface="Montserrat"/>
              <a:cs typeface="Montserrat"/>
              <a:sym typeface="Montserrat"/>
            </a:endParaRPr>
          </a:p>
        </p:txBody>
      </p:sp>
      <p:pic>
        <p:nvPicPr>
          <p:cNvPr id="340" name="Google Shape;340;p18"/>
          <p:cNvPicPr preferRelativeResize="0"/>
          <p:nvPr/>
        </p:nvPicPr>
        <p:blipFill rotWithShape="1">
          <a:blip r:embed="rId3">
            <a:alphaModFix/>
          </a:blip>
          <a:srcRect b="0" l="0" r="0" t="0"/>
          <a:stretch/>
        </p:blipFill>
        <p:spPr>
          <a:xfrm>
            <a:off x="6894113" y="959574"/>
            <a:ext cx="1869225" cy="1869225"/>
          </a:xfrm>
          <a:prstGeom prst="rect">
            <a:avLst/>
          </a:prstGeom>
          <a:noFill/>
          <a:ln>
            <a:noFill/>
          </a:ln>
        </p:spPr>
      </p:pic>
      <p:pic>
        <p:nvPicPr>
          <p:cNvPr id="341" name="Google Shape;341;p18"/>
          <p:cNvPicPr preferRelativeResize="0"/>
          <p:nvPr/>
        </p:nvPicPr>
        <p:blipFill rotWithShape="1">
          <a:blip r:embed="rId4">
            <a:alphaModFix/>
          </a:blip>
          <a:srcRect b="0" l="0" r="0" t="0"/>
          <a:stretch/>
        </p:blipFill>
        <p:spPr>
          <a:xfrm>
            <a:off x="6727250" y="2916075"/>
            <a:ext cx="2202949" cy="1641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6" name="Shape 206"/>
        <p:cNvGrpSpPr/>
        <p:nvPr/>
      </p:nvGrpSpPr>
      <p:grpSpPr>
        <a:xfrm>
          <a:off x="0" y="0"/>
          <a:ext cx="0" cy="0"/>
          <a:chOff x="0" y="0"/>
          <a:chExt cx="0" cy="0"/>
        </a:xfrm>
      </p:grpSpPr>
      <p:sp>
        <p:nvSpPr>
          <p:cNvPr id="207" name="Google Shape;207;g258b6b73c03_0_25"/>
          <p:cNvSpPr txBox="1"/>
          <p:nvPr>
            <p:ph type="title"/>
          </p:nvPr>
        </p:nvSpPr>
        <p:spPr>
          <a:xfrm>
            <a:off x="1957500" y="2220375"/>
            <a:ext cx="5229000" cy="852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Icebreaker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9"/>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Building Models</a:t>
            </a:r>
            <a:endParaRPr/>
          </a:p>
        </p:txBody>
      </p:sp>
      <p:sp>
        <p:nvSpPr>
          <p:cNvPr id="347" name="Google Shape;347;p19"/>
          <p:cNvSpPr txBox="1"/>
          <p:nvPr>
            <p:ph idx="1" type="body"/>
          </p:nvPr>
        </p:nvSpPr>
        <p:spPr>
          <a:xfrm>
            <a:off x="457200" y="959575"/>
            <a:ext cx="7284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We want to build a </a:t>
            </a:r>
            <a:r>
              <a:rPr b="1" lang="en">
                <a:latin typeface="Montserrat"/>
                <a:ea typeface="Montserrat"/>
                <a:cs typeface="Montserrat"/>
                <a:sym typeface="Montserrat"/>
              </a:rPr>
              <a:t>model</a:t>
            </a:r>
            <a:r>
              <a:rPr lang="en"/>
              <a:t> of the world, one that understands how to correctly assign a label to an example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0"/>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Building Models</a:t>
            </a:r>
            <a:endParaRPr/>
          </a:p>
        </p:txBody>
      </p:sp>
      <p:sp>
        <p:nvSpPr>
          <p:cNvPr id="353" name="Google Shape;353;p20"/>
          <p:cNvSpPr txBox="1"/>
          <p:nvPr>
            <p:ph idx="1" type="body"/>
          </p:nvPr>
        </p:nvSpPr>
        <p:spPr>
          <a:xfrm>
            <a:off x="457200" y="959575"/>
            <a:ext cx="7284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We want to build a </a:t>
            </a:r>
            <a:r>
              <a:rPr b="1" lang="en">
                <a:latin typeface="Montserrat"/>
                <a:ea typeface="Montserrat"/>
                <a:cs typeface="Montserrat"/>
                <a:sym typeface="Montserrat"/>
              </a:rPr>
              <a:t>model</a:t>
            </a:r>
            <a:r>
              <a:rPr lang="en"/>
              <a:t> of the world, one that understands how to correctly assign a label to an example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You can think of a machine learning model as a mathematical function that maps examples to predicted labels</a:t>
            </a:r>
            <a:endParaRPr/>
          </a:p>
        </p:txBody>
      </p:sp>
      <p:pic>
        <p:nvPicPr>
          <p:cNvPr id="354" name="Google Shape;354;p20"/>
          <p:cNvPicPr preferRelativeResize="0"/>
          <p:nvPr/>
        </p:nvPicPr>
        <p:blipFill rotWithShape="1">
          <a:blip r:embed="rId3">
            <a:alphaModFix/>
          </a:blip>
          <a:srcRect b="0" l="0" r="0" t="40254"/>
          <a:stretch/>
        </p:blipFill>
        <p:spPr>
          <a:xfrm>
            <a:off x="830100" y="2819526"/>
            <a:ext cx="6797898" cy="2067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1"/>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sp>
        <p:nvSpPr>
          <p:cNvPr id="360" name="Google Shape;360;p21"/>
          <p:cNvSpPr txBox="1"/>
          <p:nvPr>
            <p:ph idx="1" type="body"/>
          </p:nvPr>
        </p:nvSpPr>
        <p:spPr>
          <a:xfrm>
            <a:off x="457200" y="959575"/>
            <a:ext cx="75549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We learn from examples that are already labelled</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i="1" lang="en"/>
              <a:t>Supervised</a:t>
            </a:r>
            <a:r>
              <a:rPr lang="en"/>
              <a:t> because someone assigns what the correct labels are</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p:txBody>
      </p:sp>
      <p:grpSp>
        <p:nvGrpSpPr>
          <p:cNvPr id="361" name="Google Shape;361;p21"/>
          <p:cNvGrpSpPr/>
          <p:nvPr/>
        </p:nvGrpSpPr>
        <p:grpSpPr>
          <a:xfrm>
            <a:off x="3174279" y="1973798"/>
            <a:ext cx="2795451" cy="2540333"/>
            <a:chOff x="6847325" y="1547587"/>
            <a:chExt cx="2048400" cy="2048325"/>
          </a:xfrm>
        </p:grpSpPr>
        <p:pic>
          <p:nvPicPr>
            <p:cNvPr id="362" name="Google Shape;362;p21"/>
            <p:cNvPicPr preferRelativeResize="0"/>
            <p:nvPr/>
          </p:nvPicPr>
          <p:blipFill rotWithShape="1">
            <a:blip r:embed="rId3">
              <a:alphaModFix/>
            </a:blip>
            <a:srcRect b="0" l="0" r="0" t="0"/>
            <a:stretch/>
          </p:blipFill>
          <p:spPr>
            <a:xfrm>
              <a:off x="6847325" y="1547587"/>
              <a:ext cx="2048325" cy="2048325"/>
            </a:xfrm>
            <a:prstGeom prst="rect">
              <a:avLst/>
            </a:prstGeom>
            <a:noFill/>
            <a:ln>
              <a:noFill/>
            </a:ln>
          </p:spPr>
        </p:pic>
        <p:sp>
          <p:nvSpPr>
            <p:cNvPr id="363" name="Google Shape;363;p21"/>
            <p:cNvSpPr txBox="1"/>
            <p:nvPr/>
          </p:nvSpPr>
          <p:spPr>
            <a:xfrm>
              <a:off x="8636225" y="2951425"/>
              <a:ext cx="259500" cy="512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a:t>
              </a:r>
              <a:endParaRPr b="1" i="0" sz="2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2"/>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sp>
        <p:nvSpPr>
          <p:cNvPr id="369" name="Google Shape;369;p22"/>
          <p:cNvSpPr txBox="1"/>
          <p:nvPr>
            <p:ph idx="1" type="body"/>
          </p:nvPr>
        </p:nvSpPr>
        <p:spPr>
          <a:xfrm>
            <a:off x="457200" y="959575"/>
            <a:ext cx="6120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Two types of tasks: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3"/>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sp>
        <p:nvSpPr>
          <p:cNvPr id="375" name="Google Shape;375;p23"/>
          <p:cNvSpPr txBox="1"/>
          <p:nvPr>
            <p:ph idx="1" type="body"/>
          </p:nvPr>
        </p:nvSpPr>
        <p:spPr>
          <a:xfrm>
            <a:off x="457200" y="959575"/>
            <a:ext cx="5868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Two types of tasks: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latin typeface="Montserrat"/>
                <a:ea typeface="Montserrat"/>
                <a:cs typeface="Montserrat"/>
                <a:sym typeface="Montserrat"/>
              </a:rPr>
              <a:t>Classification</a:t>
            </a:r>
            <a:r>
              <a:rPr lang="en"/>
              <a:t>: When the label is a specific </a:t>
            </a:r>
            <a:r>
              <a:rPr i="1" lang="en"/>
              <a:t>class</a:t>
            </a:r>
            <a:endParaRPr i="1"/>
          </a:p>
          <a:p>
            <a:pPr indent="-342900" lvl="1" marL="914400" rtl="0" algn="l">
              <a:lnSpc>
                <a:spcPct val="100000"/>
              </a:lnSpc>
              <a:spcBef>
                <a:spcPts val="0"/>
              </a:spcBef>
              <a:spcAft>
                <a:spcPts val="0"/>
              </a:spcAft>
              <a:buSzPts val="1800"/>
              <a:buChar char="○"/>
            </a:pPr>
            <a:r>
              <a:rPr lang="en"/>
              <a:t>Determining if mail is spam or not spam</a:t>
            </a:r>
            <a:endParaRPr/>
          </a:p>
          <a:p>
            <a:pPr indent="-342900" lvl="1" marL="914400" rtl="0" algn="l">
              <a:lnSpc>
                <a:spcPct val="100000"/>
              </a:lnSpc>
              <a:spcBef>
                <a:spcPts val="0"/>
              </a:spcBef>
              <a:spcAft>
                <a:spcPts val="0"/>
              </a:spcAft>
              <a:buSzPts val="1800"/>
              <a:buChar char="○"/>
            </a:pPr>
            <a:r>
              <a:rPr lang="en"/>
              <a:t>Determining if a picture has a cat or not</a:t>
            </a:r>
            <a:endParaRPr/>
          </a:p>
        </p:txBody>
      </p:sp>
      <p:pic>
        <p:nvPicPr>
          <p:cNvPr id="376" name="Google Shape;376;p23"/>
          <p:cNvPicPr preferRelativeResize="0"/>
          <p:nvPr/>
        </p:nvPicPr>
        <p:blipFill rotWithShape="1">
          <a:blip r:embed="rId3">
            <a:alphaModFix/>
          </a:blip>
          <a:srcRect b="0" l="0" r="52052" t="0"/>
          <a:stretch/>
        </p:blipFill>
        <p:spPr>
          <a:xfrm>
            <a:off x="6704475" y="461325"/>
            <a:ext cx="1827476" cy="2165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4"/>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sp>
        <p:nvSpPr>
          <p:cNvPr id="382" name="Google Shape;382;p24"/>
          <p:cNvSpPr txBox="1"/>
          <p:nvPr>
            <p:ph idx="1" type="body"/>
          </p:nvPr>
        </p:nvSpPr>
        <p:spPr>
          <a:xfrm>
            <a:off x="457200" y="959575"/>
            <a:ext cx="5868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Two types of tasks: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latin typeface="Montserrat"/>
                <a:ea typeface="Montserrat"/>
                <a:cs typeface="Montserrat"/>
                <a:sym typeface="Montserrat"/>
              </a:rPr>
              <a:t>Classification</a:t>
            </a:r>
            <a:r>
              <a:rPr lang="en"/>
              <a:t>: When the label is a specific </a:t>
            </a:r>
            <a:r>
              <a:rPr i="1" lang="en"/>
              <a:t>class</a:t>
            </a:r>
            <a:endParaRPr i="1"/>
          </a:p>
          <a:p>
            <a:pPr indent="-342900" lvl="1" marL="914400" rtl="0" algn="l">
              <a:lnSpc>
                <a:spcPct val="100000"/>
              </a:lnSpc>
              <a:spcBef>
                <a:spcPts val="0"/>
              </a:spcBef>
              <a:spcAft>
                <a:spcPts val="0"/>
              </a:spcAft>
              <a:buSzPts val="1800"/>
              <a:buChar char="○"/>
            </a:pPr>
            <a:r>
              <a:rPr lang="en"/>
              <a:t>Determining if mail is spam or not spam</a:t>
            </a:r>
            <a:endParaRPr/>
          </a:p>
          <a:p>
            <a:pPr indent="-342900" lvl="1" marL="914400" rtl="0" algn="l">
              <a:lnSpc>
                <a:spcPct val="100000"/>
              </a:lnSpc>
              <a:spcBef>
                <a:spcPts val="0"/>
              </a:spcBef>
              <a:spcAft>
                <a:spcPts val="0"/>
              </a:spcAft>
              <a:buSzPts val="1800"/>
              <a:buChar char="○"/>
            </a:pPr>
            <a:r>
              <a:rPr lang="en"/>
              <a:t>Determining if a picture has a cat or not</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latin typeface="Montserrat"/>
                <a:ea typeface="Montserrat"/>
                <a:cs typeface="Montserrat"/>
                <a:sym typeface="Montserrat"/>
              </a:rPr>
              <a:t>Regression</a:t>
            </a:r>
            <a:r>
              <a:rPr b="1" lang="en"/>
              <a:t>:</a:t>
            </a:r>
            <a:r>
              <a:rPr lang="en"/>
              <a:t> When the label is a </a:t>
            </a:r>
            <a:r>
              <a:rPr i="1" lang="en"/>
              <a:t>real number</a:t>
            </a:r>
            <a:endParaRPr i="1"/>
          </a:p>
          <a:p>
            <a:pPr indent="-342900" lvl="1" marL="914400" rtl="0" algn="l">
              <a:lnSpc>
                <a:spcPct val="100000"/>
              </a:lnSpc>
              <a:spcBef>
                <a:spcPts val="0"/>
              </a:spcBef>
              <a:spcAft>
                <a:spcPts val="0"/>
              </a:spcAft>
              <a:buSzPts val="1800"/>
              <a:buChar char="○"/>
            </a:pPr>
            <a:r>
              <a:rPr lang="en"/>
              <a:t>Predicting tomorrow’s temperature</a:t>
            </a:r>
            <a:endParaRPr/>
          </a:p>
          <a:p>
            <a:pPr indent="-342900" lvl="1" marL="914400" rtl="0" algn="l">
              <a:lnSpc>
                <a:spcPct val="100000"/>
              </a:lnSpc>
              <a:spcBef>
                <a:spcPts val="0"/>
              </a:spcBef>
              <a:spcAft>
                <a:spcPts val="0"/>
              </a:spcAft>
              <a:buSzPts val="1800"/>
              <a:buChar char="○"/>
            </a:pPr>
            <a:r>
              <a:rPr lang="en"/>
              <a:t>Predicting the cost of coffee in 2020</a:t>
            </a:r>
            <a:endParaRPr/>
          </a:p>
        </p:txBody>
      </p:sp>
      <p:pic>
        <p:nvPicPr>
          <p:cNvPr id="383" name="Google Shape;383;p24"/>
          <p:cNvPicPr preferRelativeResize="0"/>
          <p:nvPr/>
        </p:nvPicPr>
        <p:blipFill rotWithShape="1">
          <a:blip r:embed="rId3">
            <a:alphaModFix/>
          </a:blip>
          <a:srcRect b="0" l="49629" r="0" t="0"/>
          <a:stretch/>
        </p:blipFill>
        <p:spPr>
          <a:xfrm>
            <a:off x="6704475" y="2571750"/>
            <a:ext cx="1919800" cy="2165150"/>
          </a:xfrm>
          <a:prstGeom prst="rect">
            <a:avLst/>
          </a:prstGeom>
          <a:noFill/>
          <a:ln>
            <a:noFill/>
          </a:ln>
        </p:spPr>
      </p:pic>
      <p:pic>
        <p:nvPicPr>
          <p:cNvPr id="384" name="Google Shape;384;p24"/>
          <p:cNvPicPr preferRelativeResize="0"/>
          <p:nvPr/>
        </p:nvPicPr>
        <p:blipFill rotWithShape="1">
          <a:blip r:embed="rId3">
            <a:alphaModFix/>
          </a:blip>
          <a:srcRect b="0" l="0" r="52052" t="0"/>
          <a:stretch/>
        </p:blipFill>
        <p:spPr>
          <a:xfrm>
            <a:off x="6704475" y="461325"/>
            <a:ext cx="1827476" cy="2165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5"/>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sp>
        <p:nvSpPr>
          <p:cNvPr id="390" name="Google Shape;390;p25"/>
          <p:cNvSpPr txBox="1"/>
          <p:nvPr>
            <p:ph idx="1" type="body"/>
          </p:nvPr>
        </p:nvSpPr>
        <p:spPr>
          <a:xfrm>
            <a:off x="457200" y="959575"/>
            <a:ext cx="5868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Two types of tasks: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latin typeface="Montserrat"/>
                <a:ea typeface="Montserrat"/>
                <a:cs typeface="Montserrat"/>
                <a:sym typeface="Montserrat"/>
              </a:rPr>
              <a:t>Classification</a:t>
            </a:r>
            <a:r>
              <a:rPr lang="en"/>
              <a:t>: When the label is a specific </a:t>
            </a:r>
            <a:r>
              <a:rPr i="1" lang="en"/>
              <a:t>class</a:t>
            </a:r>
            <a:endParaRPr i="1"/>
          </a:p>
          <a:p>
            <a:pPr indent="-342900" lvl="1" marL="914400" rtl="0" algn="l">
              <a:lnSpc>
                <a:spcPct val="100000"/>
              </a:lnSpc>
              <a:spcBef>
                <a:spcPts val="0"/>
              </a:spcBef>
              <a:spcAft>
                <a:spcPts val="0"/>
              </a:spcAft>
              <a:buSzPts val="1800"/>
              <a:buChar char="○"/>
            </a:pPr>
            <a:r>
              <a:rPr lang="en"/>
              <a:t>Determining if mail is spam or not spam</a:t>
            </a:r>
            <a:endParaRPr/>
          </a:p>
          <a:p>
            <a:pPr indent="-342900" lvl="1" marL="914400" rtl="0" algn="l">
              <a:lnSpc>
                <a:spcPct val="100000"/>
              </a:lnSpc>
              <a:spcBef>
                <a:spcPts val="0"/>
              </a:spcBef>
              <a:spcAft>
                <a:spcPts val="0"/>
              </a:spcAft>
              <a:buSzPts val="1800"/>
              <a:buChar char="○"/>
            </a:pPr>
            <a:r>
              <a:rPr lang="en"/>
              <a:t>Determining if a picture has a cat or not</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latin typeface="Montserrat"/>
                <a:ea typeface="Montserrat"/>
                <a:cs typeface="Montserrat"/>
                <a:sym typeface="Montserrat"/>
              </a:rPr>
              <a:t>Regression</a:t>
            </a:r>
            <a:r>
              <a:rPr b="1" lang="en"/>
              <a:t>:</a:t>
            </a:r>
            <a:r>
              <a:rPr lang="en"/>
              <a:t> When the label is a </a:t>
            </a:r>
            <a:r>
              <a:rPr i="1" lang="en"/>
              <a:t>real number</a:t>
            </a:r>
            <a:endParaRPr i="1"/>
          </a:p>
          <a:p>
            <a:pPr indent="-342900" lvl="1" marL="914400" rtl="0" algn="l">
              <a:lnSpc>
                <a:spcPct val="100000"/>
              </a:lnSpc>
              <a:spcBef>
                <a:spcPts val="0"/>
              </a:spcBef>
              <a:spcAft>
                <a:spcPts val="0"/>
              </a:spcAft>
              <a:buSzPts val="1800"/>
              <a:buChar char="○"/>
            </a:pPr>
            <a:r>
              <a:rPr lang="en"/>
              <a:t>Predicting tomorrow’s temperature</a:t>
            </a:r>
            <a:endParaRPr/>
          </a:p>
          <a:p>
            <a:pPr indent="-342900" lvl="1" marL="914400" rtl="0" algn="l">
              <a:lnSpc>
                <a:spcPct val="100000"/>
              </a:lnSpc>
              <a:spcBef>
                <a:spcPts val="0"/>
              </a:spcBef>
              <a:spcAft>
                <a:spcPts val="0"/>
              </a:spcAft>
              <a:buSzPts val="1800"/>
              <a:buChar char="○"/>
            </a:pPr>
            <a:r>
              <a:rPr lang="en"/>
              <a:t>Predicting the cost of coffee in 2020</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Classification labels are </a:t>
            </a:r>
            <a:r>
              <a:rPr b="1" lang="en"/>
              <a:t>discrete</a:t>
            </a:r>
            <a:endParaRPr b="1"/>
          </a:p>
          <a:p>
            <a:pPr indent="-342900" lvl="1" marL="914400" rtl="0" algn="l">
              <a:lnSpc>
                <a:spcPct val="100000"/>
              </a:lnSpc>
              <a:spcBef>
                <a:spcPts val="0"/>
              </a:spcBef>
              <a:spcAft>
                <a:spcPts val="0"/>
              </a:spcAft>
              <a:buSzPts val="1800"/>
              <a:buChar char="○"/>
            </a:pPr>
            <a:r>
              <a:rPr lang="en"/>
              <a:t>Small number of possible values</a:t>
            </a:r>
            <a:endParaRPr/>
          </a:p>
          <a:p>
            <a:pPr indent="-342900" lvl="0" marL="457200" rtl="0" algn="l">
              <a:lnSpc>
                <a:spcPct val="100000"/>
              </a:lnSpc>
              <a:spcBef>
                <a:spcPts val="0"/>
              </a:spcBef>
              <a:spcAft>
                <a:spcPts val="0"/>
              </a:spcAft>
              <a:buSzPts val="1800"/>
              <a:buChar char="●"/>
            </a:pPr>
            <a:r>
              <a:rPr lang="en"/>
              <a:t>Regression labels are </a:t>
            </a:r>
            <a:r>
              <a:rPr b="1" lang="en"/>
              <a:t>continuous</a:t>
            </a:r>
            <a:endParaRPr b="1"/>
          </a:p>
        </p:txBody>
      </p:sp>
      <p:pic>
        <p:nvPicPr>
          <p:cNvPr id="391" name="Google Shape;391;p25"/>
          <p:cNvPicPr preferRelativeResize="0"/>
          <p:nvPr/>
        </p:nvPicPr>
        <p:blipFill rotWithShape="1">
          <a:blip r:embed="rId3">
            <a:alphaModFix/>
          </a:blip>
          <a:srcRect b="0" l="49629" r="0" t="0"/>
          <a:stretch/>
        </p:blipFill>
        <p:spPr>
          <a:xfrm>
            <a:off x="6704475" y="2571750"/>
            <a:ext cx="1919800" cy="2165150"/>
          </a:xfrm>
          <a:prstGeom prst="rect">
            <a:avLst/>
          </a:prstGeom>
          <a:noFill/>
          <a:ln>
            <a:noFill/>
          </a:ln>
        </p:spPr>
      </p:pic>
      <p:pic>
        <p:nvPicPr>
          <p:cNvPr id="392" name="Google Shape;392;p25"/>
          <p:cNvPicPr preferRelativeResize="0"/>
          <p:nvPr/>
        </p:nvPicPr>
        <p:blipFill rotWithShape="1">
          <a:blip r:embed="rId3">
            <a:alphaModFix/>
          </a:blip>
          <a:srcRect b="0" l="0" r="52052" t="0"/>
          <a:stretch/>
        </p:blipFill>
        <p:spPr>
          <a:xfrm>
            <a:off x="6704475" y="461325"/>
            <a:ext cx="1827476" cy="2165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Learning</a:t>
            </a:r>
            <a:endParaRPr/>
          </a:p>
        </p:txBody>
      </p:sp>
      <p:pic>
        <p:nvPicPr>
          <p:cNvPr id="398" name="Google Shape;398;p26"/>
          <p:cNvPicPr preferRelativeResize="0"/>
          <p:nvPr/>
        </p:nvPicPr>
        <p:blipFill rotWithShape="1">
          <a:blip r:embed="rId3">
            <a:alphaModFix/>
          </a:blip>
          <a:srcRect b="0" l="0" r="0" t="0"/>
          <a:stretch/>
        </p:blipFill>
        <p:spPr>
          <a:xfrm>
            <a:off x="729350" y="1463263"/>
            <a:ext cx="3381500" cy="2536125"/>
          </a:xfrm>
          <a:prstGeom prst="rect">
            <a:avLst/>
          </a:prstGeom>
          <a:noFill/>
          <a:ln>
            <a:noFill/>
          </a:ln>
        </p:spPr>
      </p:pic>
      <p:pic>
        <p:nvPicPr>
          <p:cNvPr id="399" name="Google Shape;399;p26"/>
          <p:cNvPicPr preferRelativeResize="0"/>
          <p:nvPr/>
        </p:nvPicPr>
        <p:blipFill rotWithShape="1">
          <a:blip r:embed="rId4">
            <a:alphaModFix/>
          </a:blip>
          <a:srcRect b="0" l="29844" r="0" t="0"/>
          <a:stretch/>
        </p:blipFill>
        <p:spPr>
          <a:xfrm>
            <a:off x="5051536" y="1463275"/>
            <a:ext cx="3163139" cy="2536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7"/>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Unsupervised Learning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8"/>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Unsupervised Learning</a:t>
            </a:r>
            <a:endParaRPr/>
          </a:p>
        </p:txBody>
      </p:sp>
      <p:pic>
        <p:nvPicPr>
          <p:cNvPr id="410" name="Google Shape;410;p28"/>
          <p:cNvPicPr preferRelativeResize="0"/>
          <p:nvPr/>
        </p:nvPicPr>
        <p:blipFill rotWithShape="1">
          <a:blip r:embed="rId3">
            <a:alphaModFix/>
          </a:blip>
          <a:srcRect b="0" l="0" r="0" t="0"/>
          <a:stretch/>
        </p:blipFill>
        <p:spPr>
          <a:xfrm>
            <a:off x="561625" y="1358475"/>
            <a:ext cx="3504033" cy="262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Learning from Examples</a:t>
            </a:r>
            <a:endParaRPr/>
          </a:p>
        </p:txBody>
      </p:sp>
      <p:pic>
        <p:nvPicPr>
          <p:cNvPr id="213" name="Google Shape;213;p2"/>
          <p:cNvPicPr preferRelativeResize="0"/>
          <p:nvPr/>
        </p:nvPicPr>
        <p:blipFill rotWithShape="1">
          <a:blip r:embed="rId3">
            <a:alphaModFix/>
          </a:blip>
          <a:srcRect b="0" l="0" r="0" t="0"/>
          <a:stretch/>
        </p:blipFill>
        <p:spPr>
          <a:xfrm>
            <a:off x="1875125" y="1124175"/>
            <a:ext cx="5393752" cy="3371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9"/>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Unsupervised Learning</a:t>
            </a:r>
            <a:endParaRPr/>
          </a:p>
        </p:txBody>
      </p:sp>
      <p:pic>
        <p:nvPicPr>
          <p:cNvPr id="416" name="Google Shape;416;p29"/>
          <p:cNvPicPr preferRelativeResize="0"/>
          <p:nvPr/>
        </p:nvPicPr>
        <p:blipFill rotWithShape="1">
          <a:blip r:embed="rId3">
            <a:alphaModFix/>
          </a:blip>
          <a:srcRect b="0" l="0" r="0" t="0"/>
          <a:stretch/>
        </p:blipFill>
        <p:spPr>
          <a:xfrm>
            <a:off x="561625" y="1358475"/>
            <a:ext cx="3504033" cy="2628000"/>
          </a:xfrm>
          <a:prstGeom prst="rect">
            <a:avLst/>
          </a:prstGeom>
          <a:noFill/>
          <a:ln>
            <a:noFill/>
          </a:ln>
        </p:spPr>
      </p:pic>
      <p:pic>
        <p:nvPicPr>
          <p:cNvPr id="417" name="Google Shape;417;p29"/>
          <p:cNvPicPr preferRelativeResize="0"/>
          <p:nvPr/>
        </p:nvPicPr>
        <p:blipFill rotWithShape="1">
          <a:blip r:embed="rId4">
            <a:alphaModFix/>
          </a:blip>
          <a:srcRect b="0" l="0" r="0" t="0"/>
          <a:stretch/>
        </p:blipFill>
        <p:spPr>
          <a:xfrm>
            <a:off x="4633194" y="1358475"/>
            <a:ext cx="3949181" cy="262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0"/>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Unsupervised Learning</a:t>
            </a:r>
            <a:endParaRPr/>
          </a:p>
        </p:txBody>
      </p:sp>
      <p:sp>
        <p:nvSpPr>
          <p:cNvPr id="423" name="Google Shape;423;p30"/>
          <p:cNvSpPr txBox="1"/>
          <p:nvPr>
            <p:ph idx="1" type="body"/>
          </p:nvPr>
        </p:nvSpPr>
        <p:spPr>
          <a:xfrm>
            <a:off x="457200" y="959575"/>
            <a:ext cx="5529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
                <a:solidFill>
                  <a:schemeClr val="dk1"/>
                </a:solidFill>
                <a:latin typeface="Montserrat"/>
                <a:ea typeface="Montserrat"/>
                <a:cs typeface="Montserrat"/>
                <a:sym typeface="Montserrat"/>
              </a:rPr>
              <a:t>Unsupervised Learning</a:t>
            </a:r>
            <a:r>
              <a:rPr lang="en">
                <a:solidFill>
                  <a:schemeClr val="dk1"/>
                </a:solidFill>
              </a:rPr>
              <a:t>: a type of machine learning where we attempt to make inferences about </a:t>
            </a:r>
            <a:r>
              <a:rPr i="1" lang="en">
                <a:solidFill>
                  <a:schemeClr val="dk1"/>
                </a:solidFill>
              </a:rPr>
              <a:t>unlabelled</a:t>
            </a:r>
            <a:r>
              <a:rPr lang="en">
                <a:solidFill>
                  <a:schemeClr val="dk1"/>
                </a:solidFill>
              </a:rPr>
              <a:t> data</a:t>
            </a:r>
            <a:endParaRPr/>
          </a:p>
        </p:txBody>
      </p:sp>
      <p:pic>
        <p:nvPicPr>
          <p:cNvPr id="424" name="Google Shape;424;p30"/>
          <p:cNvPicPr preferRelativeResize="0"/>
          <p:nvPr/>
        </p:nvPicPr>
        <p:blipFill rotWithShape="1">
          <a:blip r:embed="rId3">
            <a:alphaModFix/>
          </a:blip>
          <a:srcRect b="0" l="0" r="0" t="0"/>
          <a:stretch/>
        </p:blipFill>
        <p:spPr>
          <a:xfrm>
            <a:off x="6577652" y="1029175"/>
            <a:ext cx="2113085" cy="1696350"/>
          </a:xfrm>
          <a:prstGeom prst="rect">
            <a:avLst/>
          </a:prstGeom>
          <a:noFill/>
          <a:ln>
            <a:noFill/>
          </a:ln>
        </p:spPr>
      </p:pic>
      <p:pic>
        <p:nvPicPr>
          <p:cNvPr id="425" name="Google Shape;425;p30"/>
          <p:cNvPicPr preferRelativeResize="0"/>
          <p:nvPr/>
        </p:nvPicPr>
        <p:blipFill rotWithShape="1">
          <a:blip r:embed="rId4">
            <a:alphaModFix/>
          </a:blip>
          <a:srcRect b="0" l="0" r="0" t="0"/>
          <a:stretch/>
        </p:blipFill>
        <p:spPr>
          <a:xfrm>
            <a:off x="6537775" y="2851050"/>
            <a:ext cx="2192850" cy="1696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1"/>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Unsupervised Learning</a:t>
            </a:r>
            <a:endParaRPr/>
          </a:p>
        </p:txBody>
      </p:sp>
      <p:sp>
        <p:nvSpPr>
          <p:cNvPr id="431" name="Google Shape;431;p31"/>
          <p:cNvSpPr txBox="1"/>
          <p:nvPr>
            <p:ph idx="1" type="body"/>
          </p:nvPr>
        </p:nvSpPr>
        <p:spPr>
          <a:xfrm>
            <a:off x="457200" y="959575"/>
            <a:ext cx="5529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
                <a:solidFill>
                  <a:schemeClr val="dk1"/>
                </a:solidFill>
                <a:latin typeface="Montserrat"/>
                <a:ea typeface="Montserrat"/>
                <a:cs typeface="Montserrat"/>
                <a:sym typeface="Montserrat"/>
              </a:rPr>
              <a:t>Unsupervised Learning</a:t>
            </a:r>
            <a:r>
              <a:rPr lang="en">
                <a:solidFill>
                  <a:schemeClr val="dk1"/>
                </a:solidFill>
              </a:rPr>
              <a:t>: a type of machine learning where we attempt to make inferences about </a:t>
            </a:r>
            <a:r>
              <a:rPr i="1" lang="en">
                <a:solidFill>
                  <a:schemeClr val="dk1"/>
                </a:solidFill>
              </a:rPr>
              <a:t>unlabelled</a:t>
            </a:r>
            <a:r>
              <a:rPr lang="en">
                <a:solidFill>
                  <a:schemeClr val="dk1"/>
                </a:solidFill>
              </a:rPr>
              <a:t> data</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These inferences could be:</a:t>
            </a:r>
            <a:endParaRPr/>
          </a:p>
          <a:p>
            <a:pPr indent="0" lvl="0" marL="0" rtl="0" algn="l">
              <a:lnSpc>
                <a:spcPct val="100000"/>
              </a:lnSpc>
              <a:spcBef>
                <a:spcPts val="0"/>
              </a:spcBef>
              <a:spcAft>
                <a:spcPts val="0"/>
              </a:spcAft>
              <a:buSzPts val="1800"/>
              <a:buNone/>
            </a:pPr>
            <a:r>
              <a:t/>
            </a:r>
            <a:endParaRPr/>
          </a:p>
          <a:p>
            <a:pPr indent="-342900" lvl="0" marL="914400" rtl="0" algn="l">
              <a:lnSpc>
                <a:spcPct val="100000"/>
              </a:lnSpc>
              <a:spcBef>
                <a:spcPts val="0"/>
              </a:spcBef>
              <a:spcAft>
                <a:spcPts val="0"/>
              </a:spcAft>
              <a:buSzPts val="1800"/>
              <a:buChar char="●"/>
            </a:pPr>
            <a:r>
              <a:rPr lang="en"/>
              <a:t>Different ways to group that data</a:t>
            </a:r>
            <a:endParaRPr/>
          </a:p>
          <a:p>
            <a:pPr indent="-342900" lvl="0" marL="914400" rtl="0" algn="l">
              <a:lnSpc>
                <a:spcPct val="100000"/>
              </a:lnSpc>
              <a:spcBef>
                <a:spcPts val="0"/>
              </a:spcBef>
              <a:spcAft>
                <a:spcPts val="0"/>
              </a:spcAft>
              <a:buSzPts val="1800"/>
              <a:buChar char="●"/>
            </a:pPr>
            <a:r>
              <a:rPr lang="en"/>
              <a:t>Anomalies that exist in the data</a:t>
            </a:r>
            <a:endParaRPr/>
          </a:p>
          <a:p>
            <a:pPr indent="-342900" lvl="0" marL="914400" rtl="0" algn="l">
              <a:lnSpc>
                <a:spcPct val="100000"/>
              </a:lnSpc>
              <a:spcBef>
                <a:spcPts val="0"/>
              </a:spcBef>
              <a:spcAft>
                <a:spcPts val="0"/>
              </a:spcAft>
              <a:buSzPts val="1800"/>
              <a:buChar char="●"/>
            </a:pPr>
            <a:r>
              <a:rPr lang="en"/>
              <a:t>Finding new patterns in the data </a:t>
            </a:r>
            <a:endParaRPr/>
          </a:p>
        </p:txBody>
      </p:sp>
      <p:pic>
        <p:nvPicPr>
          <p:cNvPr id="432" name="Google Shape;432;p31"/>
          <p:cNvPicPr preferRelativeResize="0"/>
          <p:nvPr/>
        </p:nvPicPr>
        <p:blipFill rotWithShape="1">
          <a:blip r:embed="rId3">
            <a:alphaModFix/>
          </a:blip>
          <a:srcRect b="0" l="0" r="0" t="0"/>
          <a:stretch/>
        </p:blipFill>
        <p:spPr>
          <a:xfrm>
            <a:off x="6577652" y="1029175"/>
            <a:ext cx="2113085" cy="1696350"/>
          </a:xfrm>
          <a:prstGeom prst="rect">
            <a:avLst/>
          </a:prstGeom>
          <a:noFill/>
          <a:ln>
            <a:noFill/>
          </a:ln>
        </p:spPr>
      </p:pic>
      <p:pic>
        <p:nvPicPr>
          <p:cNvPr id="433" name="Google Shape;433;p31"/>
          <p:cNvPicPr preferRelativeResize="0"/>
          <p:nvPr/>
        </p:nvPicPr>
        <p:blipFill rotWithShape="1">
          <a:blip r:embed="rId4">
            <a:alphaModFix/>
          </a:blip>
          <a:srcRect b="0" l="0" r="0" t="0"/>
          <a:stretch/>
        </p:blipFill>
        <p:spPr>
          <a:xfrm>
            <a:off x="6537775" y="2851050"/>
            <a:ext cx="2192850" cy="1696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2"/>
          <p:cNvSpPr txBox="1"/>
          <p:nvPr>
            <p:ph idx="1" type="body"/>
          </p:nvPr>
        </p:nvSpPr>
        <p:spPr>
          <a:xfrm>
            <a:off x="457200" y="959575"/>
            <a:ext cx="6850200" cy="334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t/>
            </a:r>
            <a:endParaRPr/>
          </a:p>
        </p:txBody>
      </p:sp>
      <p:sp>
        <p:nvSpPr>
          <p:cNvPr id="439" name="Google Shape;439;p32"/>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Unsupervised Learning</a:t>
            </a:r>
            <a:endParaRPr/>
          </a:p>
        </p:txBody>
      </p:sp>
      <p:pic>
        <p:nvPicPr>
          <p:cNvPr id="440" name="Google Shape;440;p32"/>
          <p:cNvPicPr preferRelativeResize="0"/>
          <p:nvPr/>
        </p:nvPicPr>
        <p:blipFill rotWithShape="1">
          <a:blip r:embed="rId3">
            <a:alphaModFix/>
          </a:blip>
          <a:srcRect b="42525" l="0" r="0" t="0"/>
          <a:stretch/>
        </p:blipFill>
        <p:spPr>
          <a:xfrm>
            <a:off x="1329575" y="1256888"/>
            <a:ext cx="6484852" cy="25610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3"/>
          <p:cNvSpPr txBox="1"/>
          <p:nvPr>
            <p:ph idx="4294967295" type="title"/>
          </p:nvPr>
        </p:nvSpPr>
        <p:spPr>
          <a:xfrm>
            <a:off x="508148" y="341675"/>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Supervised vs Unsupervised</a:t>
            </a:r>
            <a:endParaRPr/>
          </a:p>
        </p:txBody>
      </p:sp>
      <p:grpSp>
        <p:nvGrpSpPr>
          <p:cNvPr id="446" name="Google Shape;446;p33"/>
          <p:cNvGrpSpPr/>
          <p:nvPr/>
        </p:nvGrpSpPr>
        <p:grpSpPr>
          <a:xfrm>
            <a:off x="1364262" y="1635169"/>
            <a:ext cx="2255493" cy="2081508"/>
            <a:chOff x="6899450" y="835137"/>
            <a:chExt cx="2048400" cy="2048325"/>
          </a:xfrm>
        </p:grpSpPr>
        <p:pic>
          <p:nvPicPr>
            <p:cNvPr id="447" name="Google Shape;447;p33"/>
            <p:cNvPicPr preferRelativeResize="0"/>
            <p:nvPr/>
          </p:nvPicPr>
          <p:blipFill rotWithShape="1">
            <a:blip r:embed="rId3">
              <a:alphaModFix/>
            </a:blip>
            <a:srcRect b="0" l="0" r="0" t="0"/>
            <a:stretch/>
          </p:blipFill>
          <p:spPr>
            <a:xfrm>
              <a:off x="6899450" y="835137"/>
              <a:ext cx="2048325" cy="2048325"/>
            </a:xfrm>
            <a:prstGeom prst="rect">
              <a:avLst/>
            </a:prstGeom>
            <a:noFill/>
            <a:ln>
              <a:noFill/>
            </a:ln>
          </p:spPr>
        </p:pic>
        <p:sp>
          <p:nvSpPr>
            <p:cNvPr id="448" name="Google Shape;448;p33"/>
            <p:cNvSpPr txBox="1"/>
            <p:nvPr/>
          </p:nvSpPr>
          <p:spPr>
            <a:xfrm>
              <a:off x="8688350" y="2238975"/>
              <a:ext cx="259500" cy="512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a:t>
              </a:r>
              <a:endParaRPr b="1" i="0" sz="2400" u="none" cap="none" strike="noStrike">
                <a:solidFill>
                  <a:srgbClr val="000000"/>
                </a:solidFill>
                <a:latin typeface="Arial"/>
                <a:ea typeface="Arial"/>
                <a:cs typeface="Arial"/>
                <a:sym typeface="Arial"/>
              </a:endParaRPr>
            </a:p>
          </p:txBody>
        </p:sp>
      </p:grpSp>
      <p:grpSp>
        <p:nvGrpSpPr>
          <p:cNvPr id="449" name="Google Shape;449;p33"/>
          <p:cNvGrpSpPr/>
          <p:nvPr/>
        </p:nvGrpSpPr>
        <p:grpSpPr>
          <a:xfrm>
            <a:off x="4883415" y="824447"/>
            <a:ext cx="2942915" cy="3353664"/>
            <a:chOff x="6107896" y="228675"/>
            <a:chExt cx="2895999" cy="3252827"/>
          </a:xfrm>
        </p:grpSpPr>
        <p:pic>
          <p:nvPicPr>
            <p:cNvPr id="450" name="Google Shape;450;p33"/>
            <p:cNvPicPr preferRelativeResize="0"/>
            <p:nvPr/>
          </p:nvPicPr>
          <p:blipFill rotWithShape="1">
            <a:blip r:embed="rId4">
              <a:alphaModFix/>
            </a:blip>
            <a:srcRect b="0" l="0" r="0" t="0"/>
            <a:stretch/>
          </p:blipFill>
          <p:spPr>
            <a:xfrm>
              <a:off x="6107896" y="1724875"/>
              <a:ext cx="2895999" cy="567600"/>
            </a:xfrm>
            <a:prstGeom prst="rect">
              <a:avLst/>
            </a:prstGeom>
            <a:noFill/>
            <a:ln>
              <a:noFill/>
            </a:ln>
          </p:spPr>
        </p:pic>
        <p:pic>
          <p:nvPicPr>
            <p:cNvPr id="451" name="Google Shape;451;p33"/>
            <p:cNvPicPr preferRelativeResize="0"/>
            <p:nvPr/>
          </p:nvPicPr>
          <p:blipFill rotWithShape="1">
            <a:blip r:embed="rId5">
              <a:alphaModFix/>
            </a:blip>
            <a:srcRect b="0" l="0" r="0" t="0"/>
            <a:stretch/>
          </p:blipFill>
          <p:spPr>
            <a:xfrm>
              <a:off x="7996271" y="2893101"/>
              <a:ext cx="1007623" cy="588401"/>
            </a:xfrm>
            <a:prstGeom prst="rect">
              <a:avLst/>
            </a:prstGeom>
            <a:noFill/>
            <a:ln>
              <a:noFill/>
            </a:ln>
          </p:spPr>
        </p:pic>
        <p:cxnSp>
          <p:nvCxnSpPr>
            <p:cNvPr id="452" name="Google Shape;452;p33"/>
            <p:cNvCxnSpPr>
              <a:stCxn id="450" idx="2"/>
              <a:endCxn id="451" idx="0"/>
            </p:cNvCxnSpPr>
            <p:nvPr/>
          </p:nvCxnSpPr>
          <p:spPr>
            <a:xfrm>
              <a:off x="7555896" y="2292475"/>
              <a:ext cx="944100" cy="600600"/>
            </a:xfrm>
            <a:prstGeom prst="straightConnector1">
              <a:avLst/>
            </a:prstGeom>
            <a:noFill/>
            <a:ln cap="flat" cmpd="sng" w="9525">
              <a:solidFill>
                <a:schemeClr val="dk2"/>
              </a:solidFill>
              <a:prstDash val="solid"/>
              <a:round/>
              <a:headEnd len="sm" w="sm" type="none"/>
              <a:tailEnd len="med" w="med" type="triangle"/>
            </a:ln>
          </p:spPr>
        </p:cxnSp>
        <p:pic>
          <p:nvPicPr>
            <p:cNvPr id="453" name="Google Shape;453;p33"/>
            <p:cNvPicPr preferRelativeResize="0"/>
            <p:nvPr/>
          </p:nvPicPr>
          <p:blipFill rotWithShape="1">
            <a:blip r:embed="rId6">
              <a:alphaModFix/>
            </a:blip>
            <a:srcRect b="0" l="0" r="49660" t="0"/>
            <a:stretch/>
          </p:blipFill>
          <p:spPr>
            <a:xfrm>
              <a:off x="7472106" y="228675"/>
              <a:ext cx="1419800" cy="1181250"/>
            </a:xfrm>
            <a:prstGeom prst="rect">
              <a:avLst/>
            </a:prstGeom>
            <a:noFill/>
            <a:ln>
              <a:noFill/>
            </a:ln>
          </p:spPr>
        </p:pic>
        <p:cxnSp>
          <p:nvCxnSpPr>
            <p:cNvPr id="454" name="Google Shape;454;p33"/>
            <p:cNvCxnSpPr>
              <a:stCxn id="450" idx="0"/>
              <a:endCxn id="453" idx="2"/>
            </p:cNvCxnSpPr>
            <p:nvPr/>
          </p:nvCxnSpPr>
          <p:spPr>
            <a:xfrm flipH="1" rot="10800000">
              <a:off x="7555896" y="1409875"/>
              <a:ext cx="626100" cy="315000"/>
            </a:xfrm>
            <a:prstGeom prst="straightConnector1">
              <a:avLst/>
            </a:prstGeom>
            <a:noFill/>
            <a:ln cap="flat" cmpd="sng" w="9525">
              <a:solidFill>
                <a:schemeClr val="dk2"/>
              </a:solidFill>
              <a:prstDash val="solid"/>
              <a:round/>
              <a:headEnd len="sm" w="sm" type="none"/>
              <a:tailEnd len="med" w="med" type="triangle"/>
            </a:ln>
          </p:spPr>
        </p:cxnSp>
      </p:grpSp>
      <p:sp>
        <p:nvSpPr>
          <p:cNvPr id="455" name="Google Shape;455;p33"/>
          <p:cNvSpPr txBox="1"/>
          <p:nvPr/>
        </p:nvSpPr>
        <p:spPr>
          <a:xfrm>
            <a:off x="1259800" y="4122975"/>
            <a:ext cx="2606400" cy="3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Varela Round"/>
                <a:ea typeface="Varela Round"/>
                <a:cs typeface="Varela Round"/>
                <a:sym typeface="Varela Round"/>
              </a:rPr>
              <a:t>Supervised Learning</a:t>
            </a:r>
            <a:endParaRPr b="0" i="0" sz="1400" u="none" cap="none" strike="noStrike">
              <a:solidFill>
                <a:srgbClr val="000000"/>
              </a:solidFill>
              <a:latin typeface="Arial"/>
              <a:ea typeface="Arial"/>
              <a:cs typeface="Arial"/>
              <a:sym typeface="Arial"/>
            </a:endParaRPr>
          </a:p>
        </p:txBody>
      </p:sp>
      <p:sp>
        <p:nvSpPr>
          <p:cNvPr id="456" name="Google Shape;456;p33"/>
          <p:cNvSpPr txBox="1"/>
          <p:nvPr/>
        </p:nvSpPr>
        <p:spPr>
          <a:xfrm>
            <a:off x="5138650" y="4122975"/>
            <a:ext cx="2811300" cy="3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Varela Round"/>
                <a:ea typeface="Varela Round"/>
                <a:cs typeface="Varela Round"/>
                <a:sym typeface="Varela Round"/>
              </a:rPr>
              <a:t>Unsupervised Learning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58b6b73c03_0_0"/>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Reinforcement Learning</a:t>
            </a:r>
            <a:endParaRPr/>
          </a:p>
        </p:txBody>
      </p:sp>
      <p:sp>
        <p:nvSpPr>
          <p:cNvPr id="462" name="Google Shape;462;g258b6b73c03_0_0"/>
          <p:cNvSpPr txBox="1"/>
          <p:nvPr/>
        </p:nvSpPr>
        <p:spPr>
          <a:xfrm>
            <a:off x="7932450" y="147700"/>
            <a:ext cx="5004600" cy="58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258b6b73c03_0_0"/>
          <p:cNvSpPr txBox="1"/>
          <p:nvPr>
            <p:ph idx="1" type="body"/>
          </p:nvPr>
        </p:nvSpPr>
        <p:spPr>
          <a:xfrm>
            <a:off x="457200" y="959575"/>
            <a:ext cx="64074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A different way to approach machine learning, based on human psychology</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Based on how humans learn about good decisions from </a:t>
            </a:r>
            <a:r>
              <a:rPr i="1" lang="en">
                <a:solidFill>
                  <a:schemeClr val="dk1"/>
                </a:solidFill>
              </a:rPr>
              <a:t>rewards</a:t>
            </a:r>
            <a:r>
              <a:rPr lang="en">
                <a:solidFill>
                  <a:schemeClr val="dk1"/>
                </a:solidFill>
              </a:rPr>
              <a:t> and bad decisions from </a:t>
            </a:r>
            <a:r>
              <a:rPr i="1" lang="en">
                <a:solidFill>
                  <a:schemeClr val="dk1"/>
                </a:solidFill>
              </a:rPr>
              <a:t>penalties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4"/>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Reinforcement Learning</a:t>
            </a:r>
            <a:endParaRPr/>
          </a:p>
        </p:txBody>
      </p:sp>
      <p:sp>
        <p:nvSpPr>
          <p:cNvPr id="469" name="Google Shape;469;p34"/>
          <p:cNvSpPr txBox="1"/>
          <p:nvPr>
            <p:ph idx="1" type="body"/>
          </p:nvPr>
        </p:nvSpPr>
        <p:spPr>
          <a:xfrm>
            <a:off x="457200" y="959575"/>
            <a:ext cx="64074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A different way to approach machine learning, based on human psychology</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Based on how humans learn about good decisions from </a:t>
            </a:r>
            <a:r>
              <a:rPr i="1" lang="en">
                <a:solidFill>
                  <a:schemeClr val="dk1"/>
                </a:solidFill>
              </a:rPr>
              <a:t>rewards</a:t>
            </a:r>
            <a:r>
              <a:rPr lang="en">
                <a:solidFill>
                  <a:schemeClr val="dk1"/>
                </a:solidFill>
              </a:rPr>
              <a:t> and bad decisions from </a:t>
            </a:r>
            <a:r>
              <a:rPr i="1" lang="en">
                <a:solidFill>
                  <a:schemeClr val="dk1"/>
                </a:solidFill>
              </a:rPr>
              <a:t>penalties</a:t>
            </a:r>
            <a:endParaRPr/>
          </a:p>
        </p:txBody>
      </p:sp>
      <p:sp>
        <p:nvSpPr>
          <p:cNvPr id="470" name="Google Shape;470;p34"/>
          <p:cNvSpPr txBox="1"/>
          <p:nvPr/>
        </p:nvSpPr>
        <p:spPr>
          <a:xfrm>
            <a:off x="7932450" y="147700"/>
            <a:ext cx="5004600" cy="58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1" name="Google Shape;471;p34"/>
          <p:cNvPicPr preferRelativeResize="0"/>
          <p:nvPr/>
        </p:nvPicPr>
        <p:blipFill rotWithShape="1">
          <a:blip r:embed="rId3">
            <a:alphaModFix/>
          </a:blip>
          <a:srcRect b="0" l="0" r="0" t="0"/>
          <a:stretch/>
        </p:blipFill>
        <p:spPr>
          <a:xfrm>
            <a:off x="1028788" y="2708226"/>
            <a:ext cx="2826787" cy="1884525"/>
          </a:xfrm>
          <a:prstGeom prst="rect">
            <a:avLst/>
          </a:prstGeom>
          <a:noFill/>
          <a:ln>
            <a:noFill/>
          </a:ln>
        </p:spPr>
      </p:pic>
      <p:sp>
        <p:nvSpPr>
          <p:cNvPr id="472" name="Google Shape;472;p34"/>
          <p:cNvSpPr txBox="1"/>
          <p:nvPr/>
        </p:nvSpPr>
        <p:spPr>
          <a:xfrm>
            <a:off x="952600" y="4563925"/>
            <a:ext cx="732900" cy="3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Pixabay</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58b6b73c03_0_11"/>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Reinforcement Learning</a:t>
            </a:r>
            <a:endParaRPr/>
          </a:p>
        </p:txBody>
      </p:sp>
      <p:sp>
        <p:nvSpPr>
          <p:cNvPr id="478" name="Google Shape;478;g258b6b73c03_0_11"/>
          <p:cNvSpPr txBox="1"/>
          <p:nvPr>
            <p:ph idx="1" type="body"/>
          </p:nvPr>
        </p:nvSpPr>
        <p:spPr>
          <a:xfrm>
            <a:off x="457200" y="959575"/>
            <a:ext cx="64074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A different way to approach machine learning, based on human psychology</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Based on how humans learn about good decisions from </a:t>
            </a:r>
            <a:r>
              <a:rPr i="1" lang="en">
                <a:solidFill>
                  <a:schemeClr val="dk1"/>
                </a:solidFill>
              </a:rPr>
              <a:t>rewards</a:t>
            </a:r>
            <a:r>
              <a:rPr lang="en">
                <a:solidFill>
                  <a:schemeClr val="dk1"/>
                </a:solidFill>
              </a:rPr>
              <a:t> and bad decisions from </a:t>
            </a:r>
            <a:r>
              <a:rPr i="1" lang="en">
                <a:solidFill>
                  <a:schemeClr val="dk1"/>
                </a:solidFill>
              </a:rPr>
              <a:t>penalties</a:t>
            </a:r>
            <a:endParaRPr/>
          </a:p>
        </p:txBody>
      </p:sp>
      <p:sp>
        <p:nvSpPr>
          <p:cNvPr id="479" name="Google Shape;479;g258b6b73c03_0_11"/>
          <p:cNvSpPr txBox="1"/>
          <p:nvPr/>
        </p:nvSpPr>
        <p:spPr>
          <a:xfrm>
            <a:off x="7932450" y="147700"/>
            <a:ext cx="5004600" cy="58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0" name="Google Shape;480;g258b6b73c03_0_11"/>
          <p:cNvPicPr preferRelativeResize="0"/>
          <p:nvPr/>
        </p:nvPicPr>
        <p:blipFill rotWithShape="1">
          <a:blip r:embed="rId3">
            <a:alphaModFix/>
          </a:blip>
          <a:srcRect b="0" l="0" r="0" t="0"/>
          <a:stretch/>
        </p:blipFill>
        <p:spPr>
          <a:xfrm>
            <a:off x="1028788" y="2708226"/>
            <a:ext cx="2826787" cy="1884525"/>
          </a:xfrm>
          <a:prstGeom prst="rect">
            <a:avLst/>
          </a:prstGeom>
          <a:noFill/>
          <a:ln>
            <a:noFill/>
          </a:ln>
        </p:spPr>
      </p:pic>
      <p:sp>
        <p:nvSpPr>
          <p:cNvPr id="481" name="Google Shape;481;g258b6b73c03_0_11"/>
          <p:cNvSpPr txBox="1"/>
          <p:nvPr/>
        </p:nvSpPr>
        <p:spPr>
          <a:xfrm>
            <a:off x="952600" y="4563925"/>
            <a:ext cx="732900" cy="3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Pixabay</a:t>
            </a:r>
            <a:endParaRPr b="0" i="0" sz="800" u="none" cap="none" strike="noStrike">
              <a:solidFill>
                <a:srgbClr val="000000"/>
              </a:solidFill>
              <a:latin typeface="Arial"/>
              <a:ea typeface="Arial"/>
              <a:cs typeface="Arial"/>
              <a:sym typeface="Arial"/>
            </a:endParaRPr>
          </a:p>
        </p:txBody>
      </p:sp>
      <p:pic>
        <p:nvPicPr>
          <p:cNvPr id="482" name="Google Shape;482;g258b6b73c03_0_11"/>
          <p:cNvPicPr preferRelativeResize="0"/>
          <p:nvPr/>
        </p:nvPicPr>
        <p:blipFill rotWithShape="1">
          <a:blip r:embed="rId4">
            <a:alphaModFix/>
          </a:blip>
          <a:srcRect b="0" l="0" r="0" t="0"/>
          <a:stretch/>
        </p:blipFill>
        <p:spPr>
          <a:xfrm>
            <a:off x="4840099" y="2708588"/>
            <a:ext cx="2826774" cy="1883787"/>
          </a:xfrm>
          <a:prstGeom prst="rect">
            <a:avLst/>
          </a:prstGeom>
          <a:noFill/>
          <a:ln>
            <a:noFill/>
          </a:ln>
        </p:spPr>
      </p:pic>
      <p:sp>
        <p:nvSpPr>
          <p:cNvPr id="483" name="Google Shape;483;g258b6b73c03_0_11"/>
          <p:cNvSpPr txBox="1"/>
          <p:nvPr/>
        </p:nvSpPr>
        <p:spPr>
          <a:xfrm>
            <a:off x="4840100" y="4553950"/>
            <a:ext cx="732900" cy="3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Pixabay</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5"/>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Reinforcement Learning</a:t>
            </a:r>
            <a:endParaRPr/>
          </a:p>
        </p:txBody>
      </p:sp>
      <p:sp>
        <p:nvSpPr>
          <p:cNvPr id="489" name="Google Shape;489;p35"/>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Frames the question of intelligence as getting the most reward in a particular environment</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Learn from trial-and-error by taking different actions and seeing which actions give you the most reward</a:t>
            </a:r>
            <a:endParaRPr/>
          </a:p>
        </p:txBody>
      </p:sp>
      <p:pic>
        <p:nvPicPr>
          <p:cNvPr id="490" name="Google Shape;490;p35"/>
          <p:cNvPicPr preferRelativeResize="0"/>
          <p:nvPr/>
        </p:nvPicPr>
        <p:blipFill rotWithShape="1">
          <a:blip r:embed="rId3">
            <a:alphaModFix/>
          </a:blip>
          <a:srcRect b="0" l="0" r="0" t="0"/>
          <a:stretch/>
        </p:blipFill>
        <p:spPr>
          <a:xfrm>
            <a:off x="2751725" y="2974622"/>
            <a:ext cx="3640550" cy="1789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6"/>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Reinforcement Learning</a:t>
            </a:r>
            <a:endParaRPr/>
          </a:p>
        </p:txBody>
      </p:sp>
      <p:sp>
        <p:nvSpPr>
          <p:cNvPr id="496" name="Google Shape;496;p36"/>
          <p:cNvSpPr txBox="1"/>
          <p:nvPr>
            <p:ph idx="1" type="body"/>
          </p:nvPr>
        </p:nvSpPr>
        <p:spPr>
          <a:xfrm>
            <a:off x="457200" y="959575"/>
            <a:ext cx="5902800" cy="13254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Particularly useful for tasks where the system needs to learn how to make sequential decisions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Like playing a video game or moving a robot</a:t>
            </a:r>
            <a:endParaRPr/>
          </a:p>
        </p:txBody>
      </p:sp>
      <p:pic>
        <p:nvPicPr>
          <p:cNvPr id="497" name="Google Shape;497;p36"/>
          <p:cNvPicPr preferRelativeResize="0"/>
          <p:nvPr/>
        </p:nvPicPr>
        <p:blipFill rotWithShape="1">
          <a:blip r:embed="rId3">
            <a:alphaModFix/>
          </a:blip>
          <a:srcRect b="0" l="0" r="0" t="0"/>
          <a:stretch/>
        </p:blipFill>
        <p:spPr>
          <a:xfrm>
            <a:off x="4933950" y="2819922"/>
            <a:ext cx="3640550" cy="1789800"/>
          </a:xfrm>
          <a:prstGeom prst="rect">
            <a:avLst/>
          </a:prstGeom>
          <a:noFill/>
          <a:ln>
            <a:noFill/>
          </a:ln>
        </p:spPr>
      </p:pic>
      <p:pic>
        <p:nvPicPr>
          <p:cNvPr id="498" name="Google Shape;498;p36"/>
          <p:cNvPicPr preferRelativeResize="0"/>
          <p:nvPr/>
        </p:nvPicPr>
        <p:blipFill rotWithShape="1">
          <a:blip r:embed="rId4">
            <a:alphaModFix/>
          </a:blip>
          <a:srcRect b="0" l="0" r="0" t="0"/>
          <a:stretch/>
        </p:blipFill>
        <p:spPr>
          <a:xfrm>
            <a:off x="828300" y="2819922"/>
            <a:ext cx="3382800" cy="1902825"/>
          </a:xfrm>
          <a:prstGeom prst="rect">
            <a:avLst/>
          </a:prstGeom>
          <a:noFill/>
          <a:ln>
            <a:noFill/>
          </a:ln>
        </p:spPr>
      </p:pic>
      <p:pic>
        <p:nvPicPr>
          <p:cNvPr id="499" name="Google Shape;499;p36"/>
          <p:cNvPicPr preferRelativeResize="0"/>
          <p:nvPr/>
        </p:nvPicPr>
        <p:blipFill rotWithShape="1">
          <a:blip r:embed="rId5">
            <a:alphaModFix/>
          </a:blip>
          <a:srcRect b="0" l="0" r="0" t="0"/>
          <a:stretch/>
        </p:blipFill>
        <p:spPr>
          <a:xfrm>
            <a:off x="6677350" y="801050"/>
            <a:ext cx="1805648" cy="18056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Machine Learning</a:t>
            </a:r>
            <a:endParaRPr/>
          </a:p>
        </p:txBody>
      </p:sp>
      <p:sp>
        <p:nvSpPr>
          <p:cNvPr id="219" name="Google Shape;219;p3"/>
          <p:cNvSpPr txBox="1"/>
          <p:nvPr>
            <p:ph idx="1" type="body"/>
          </p:nvPr>
        </p:nvSpPr>
        <p:spPr>
          <a:xfrm>
            <a:off x="920850" y="2117250"/>
            <a:ext cx="7302300" cy="909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b="1" lang="en">
                <a:latin typeface="Montserrat"/>
                <a:ea typeface="Montserrat"/>
                <a:cs typeface="Montserrat"/>
                <a:sym typeface="Montserrat"/>
              </a:rPr>
              <a:t>Machine Learning</a:t>
            </a:r>
            <a:r>
              <a:rPr lang="en"/>
              <a:t> (ML) is an approach to teach computers </a:t>
            </a:r>
            <a:r>
              <a:rPr i="1" lang="en"/>
              <a:t>how</a:t>
            </a:r>
            <a:r>
              <a:rPr lang="en"/>
              <a:t> to make decisions and predictions, by giving them the ability to learn from data.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7"/>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Discussion</a:t>
            </a:r>
            <a:endParaRPr/>
          </a:p>
        </p:txBody>
      </p:sp>
      <p:sp>
        <p:nvSpPr>
          <p:cNvPr id="505" name="Google Shape;505;p37"/>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
              <a:t>Chat with the people next to you and come up with one example each of:</a:t>
            </a:r>
            <a:endParaRPr/>
          </a:p>
          <a:p>
            <a:pPr indent="-342900" lvl="0" marL="457200" rtl="0" algn="l">
              <a:lnSpc>
                <a:spcPct val="100000"/>
              </a:lnSpc>
              <a:spcBef>
                <a:spcPts val="1000"/>
              </a:spcBef>
              <a:spcAft>
                <a:spcPts val="0"/>
              </a:spcAft>
              <a:buSzPts val="1800"/>
              <a:buChar char="●"/>
            </a:pPr>
            <a:r>
              <a:rPr lang="en"/>
              <a:t>supervised learning</a:t>
            </a:r>
            <a:endParaRPr/>
          </a:p>
          <a:p>
            <a:pPr indent="-342900" lvl="0" marL="457200" rtl="0" algn="l">
              <a:lnSpc>
                <a:spcPct val="100000"/>
              </a:lnSpc>
              <a:spcBef>
                <a:spcPts val="1000"/>
              </a:spcBef>
              <a:spcAft>
                <a:spcPts val="0"/>
              </a:spcAft>
              <a:buSzPts val="1800"/>
              <a:buChar char="●"/>
            </a:pPr>
            <a:r>
              <a:rPr lang="en"/>
              <a:t>unsupervised learning</a:t>
            </a:r>
            <a:endParaRPr/>
          </a:p>
          <a:p>
            <a:pPr indent="-342900" lvl="0" marL="457200" rtl="0" algn="l">
              <a:lnSpc>
                <a:spcPct val="100000"/>
              </a:lnSpc>
              <a:spcBef>
                <a:spcPts val="1000"/>
              </a:spcBef>
              <a:spcAft>
                <a:spcPts val="1000"/>
              </a:spcAft>
              <a:buSzPts val="1800"/>
              <a:buChar char="●"/>
            </a:pPr>
            <a:r>
              <a:rPr lang="en"/>
              <a:t>reinforcement learning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8"/>
          <p:cNvSpPr txBox="1"/>
          <p:nvPr>
            <p:ph type="title"/>
          </p:nvPr>
        </p:nvSpPr>
        <p:spPr>
          <a:xfrm>
            <a:off x="1957500" y="2176500"/>
            <a:ext cx="5229000" cy="790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Data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9"/>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Describing data to computers</a:t>
            </a:r>
            <a:endParaRPr/>
          </a:p>
        </p:txBody>
      </p:sp>
      <p:sp>
        <p:nvSpPr>
          <p:cNvPr id="516" name="Google Shape;516;p39"/>
          <p:cNvSpPr txBox="1"/>
          <p:nvPr>
            <p:ph idx="1" type="body"/>
          </p:nvPr>
        </p:nvSpPr>
        <p:spPr>
          <a:xfrm>
            <a:off x="457200" y="10357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We can’t communicate with computers the same way we communicate to humans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For example:</a:t>
            </a:r>
            <a:endParaRPr/>
          </a:p>
          <a:p>
            <a:pPr indent="0" lvl="0" marL="0" rtl="0" algn="l">
              <a:lnSpc>
                <a:spcPct val="100000"/>
              </a:lnSpc>
              <a:spcBef>
                <a:spcPts val="0"/>
              </a:spcBef>
              <a:spcAft>
                <a:spcPts val="0"/>
              </a:spcAft>
              <a:buSzPts val="1800"/>
              <a:buNone/>
            </a:pPr>
            <a:r>
              <a:t/>
            </a:r>
            <a:endParaRPr/>
          </a:p>
          <a:p>
            <a:pPr indent="-342900" lvl="1" marL="914400" rtl="0" algn="l">
              <a:lnSpc>
                <a:spcPct val="100000"/>
              </a:lnSpc>
              <a:spcBef>
                <a:spcPts val="0"/>
              </a:spcBef>
              <a:spcAft>
                <a:spcPts val="0"/>
              </a:spcAft>
              <a:buSzPts val="1800"/>
              <a:buChar char="○"/>
            </a:pPr>
            <a:r>
              <a:rPr lang="en">
                <a:solidFill>
                  <a:schemeClr val="dk1"/>
                </a:solidFill>
              </a:rPr>
              <a:t>We need to do some extra work to describe an image to a computer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0"/>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Describing data to computers</a:t>
            </a:r>
            <a:endParaRPr/>
          </a:p>
        </p:txBody>
      </p:sp>
      <p:sp>
        <p:nvSpPr>
          <p:cNvPr id="522" name="Google Shape;522;p40"/>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We can’t communicate with computers the same way we communicate to humans</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For example:</a:t>
            </a:r>
            <a:endParaRPr>
              <a:solidFill>
                <a:schemeClr val="dk1"/>
              </a:solidFill>
            </a:endParaRPr>
          </a:p>
          <a:p>
            <a:pPr indent="0" lvl="0" marL="0" rtl="0" algn="l">
              <a:lnSpc>
                <a:spcPct val="100000"/>
              </a:lnSpc>
              <a:spcBef>
                <a:spcPts val="0"/>
              </a:spcBef>
              <a:spcAft>
                <a:spcPts val="0"/>
              </a:spcAft>
              <a:buSzPts val="1800"/>
              <a:buNone/>
            </a:pPr>
            <a:r>
              <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We need to do some extra work to describe an image to a computer</a:t>
            </a:r>
            <a:endParaRPr/>
          </a:p>
          <a:p>
            <a:pPr indent="0" lvl="0" marL="0" rtl="0" algn="l">
              <a:lnSpc>
                <a:spcPct val="100000"/>
              </a:lnSpc>
              <a:spcBef>
                <a:spcPts val="0"/>
              </a:spcBef>
              <a:spcAft>
                <a:spcPts val="0"/>
              </a:spcAft>
              <a:buSzPts val="1800"/>
              <a:buNone/>
            </a:pPr>
            <a:r>
              <a:t/>
            </a:r>
            <a:endParaRPr/>
          </a:p>
          <a:p>
            <a:pPr indent="-342900" lvl="1" marL="914400" rtl="0" algn="l">
              <a:lnSpc>
                <a:spcPct val="100000"/>
              </a:lnSpc>
              <a:spcBef>
                <a:spcPts val="0"/>
              </a:spcBef>
              <a:spcAft>
                <a:spcPts val="0"/>
              </a:spcAft>
              <a:buClr>
                <a:schemeClr val="dk1"/>
              </a:buClr>
              <a:buSzPts val="1800"/>
              <a:buChar char="○"/>
            </a:pPr>
            <a:r>
              <a:rPr lang="en"/>
              <a:t>We have to pick and choose what about that image we want to tell our computers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1"/>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Describing data to computers</a:t>
            </a:r>
            <a:endParaRPr/>
          </a:p>
        </p:txBody>
      </p:sp>
      <p:sp>
        <p:nvSpPr>
          <p:cNvPr id="528" name="Google Shape;528;p41"/>
          <p:cNvSpPr txBox="1"/>
          <p:nvPr>
            <p:ph idx="1" type="body"/>
          </p:nvPr>
        </p:nvSpPr>
        <p:spPr>
          <a:xfrm>
            <a:off x="457200" y="959575"/>
            <a:ext cx="6873600" cy="39192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We can’t communicate with computers the same way we communicate to humans</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For example:</a:t>
            </a:r>
            <a:endParaRPr>
              <a:solidFill>
                <a:schemeClr val="dk1"/>
              </a:solidFill>
            </a:endParaRPr>
          </a:p>
          <a:p>
            <a:pPr indent="0" lvl="0" marL="457200" rtl="0" algn="l">
              <a:lnSpc>
                <a:spcPct val="100000"/>
              </a:lnSpc>
              <a:spcBef>
                <a:spcPts val="0"/>
              </a:spcBef>
              <a:spcAft>
                <a:spcPts val="0"/>
              </a:spcAft>
              <a:buSzPts val="1800"/>
              <a:buNone/>
            </a:pPr>
            <a:r>
              <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We need to do some extra work to describe an image to a computer</a:t>
            </a:r>
            <a:endParaRPr/>
          </a:p>
          <a:p>
            <a:pPr indent="0" lvl="0" marL="0" rtl="0" algn="l">
              <a:lnSpc>
                <a:spcPct val="100000"/>
              </a:lnSpc>
              <a:spcBef>
                <a:spcPts val="0"/>
              </a:spcBef>
              <a:spcAft>
                <a:spcPts val="0"/>
              </a:spcAft>
              <a:buSzPts val="1800"/>
              <a:buNone/>
            </a:pPr>
            <a:r>
              <a:t/>
            </a:r>
            <a:endParaRPr/>
          </a:p>
          <a:p>
            <a:pPr indent="-342900" lvl="1" marL="914400" rtl="0" algn="l">
              <a:lnSpc>
                <a:spcPct val="100000"/>
              </a:lnSpc>
              <a:spcBef>
                <a:spcPts val="0"/>
              </a:spcBef>
              <a:spcAft>
                <a:spcPts val="0"/>
              </a:spcAft>
              <a:buClr>
                <a:schemeClr val="dk1"/>
              </a:buClr>
              <a:buSzPts val="1800"/>
              <a:buChar char="○"/>
            </a:pPr>
            <a:r>
              <a:rPr lang="en"/>
              <a:t>We have to pick and choose what about that image we want to tell our computers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The measurable properties that we use to describe our examples are called </a:t>
            </a:r>
            <a:r>
              <a:rPr b="1" lang="en">
                <a:latin typeface="Montserrat"/>
                <a:ea typeface="Montserrat"/>
                <a:cs typeface="Montserrat"/>
                <a:sym typeface="Montserrat"/>
              </a:rPr>
              <a:t>features</a:t>
            </a:r>
            <a:endParaRPr>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2"/>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Features</a:t>
            </a:r>
            <a:endParaRPr/>
          </a:p>
        </p:txBody>
      </p:sp>
      <p:sp>
        <p:nvSpPr>
          <p:cNvPr id="534" name="Google Shape;534;p42"/>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
              <a:t>Feature</a:t>
            </a:r>
            <a:r>
              <a:rPr lang="en"/>
              <a:t>: a measurable property </a:t>
            </a:r>
            <a:r>
              <a:rPr lang="en">
                <a:solidFill>
                  <a:schemeClr val="dk1"/>
                </a:solidFill>
              </a:rPr>
              <a:t>or characteristic </a:t>
            </a:r>
            <a:r>
              <a:rPr lang="en"/>
              <a:t>of our data</a:t>
            </a:r>
            <a:endParaRPr/>
          </a:p>
          <a:p>
            <a:pPr indent="-228600" lvl="1" marL="914400" rtl="0" algn="l">
              <a:lnSpc>
                <a:spcPct val="100000"/>
              </a:lnSpc>
              <a:spcBef>
                <a:spcPts val="0"/>
              </a:spcBef>
              <a:spcAft>
                <a:spcPts val="0"/>
              </a:spcAft>
              <a:buSzPts val="1800"/>
              <a:buNone/>
            </a:pPr>
            <a:r>
              <a:rPr lang="en"/>
              <a:t>(e.g., height/weight, number of letters, etc)</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3"/>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Features</a:t>
            </a:r>
            <a:endParaRPr/>
          </a:p>
        </p:txBody>
      </p:sp>
      <p:sp>
        <p:nvSpPr>
          <p:cNvPr id="540" name="Google Shape;540;p43"/>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b="1" lang="en">
                <a:solidFill>
                  <a:schemeClr val="dk1"/>
                </a:solidFill>
              </a:rPr>
              <a:t>Feature</a:t>
            </a:r>
            <a:r>
              <a:rPr lang="en">
                <a:solidFill>
                  <a:schemeClr val="dk1"/>
                </a:solidFill>
              </a:rPr>
              <a:t>: a measurable property or characteristic of our data</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Picking </a:t>
            </a:r>
            <a:r>
              <a:rPr i="1" lang="en"/>
              <a:t>what </a:t>
            </a:r>
            <a:r>
              <a:rPr lang="en"/>
              <a:t>features to use is a really important task in machine learning (</a:t>
            </a:r>
            <a:r>
              <a:rPr b="1" lang="en"/>
              <a:t>feature selection</a:t>
            </a:r>
            <a:r>
              <a:rPr lang="en"/>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4"/>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Features</a:t>
            </a:r>
            <a:endParaRPr/>
          </a:p>
        </p:txBody>
      </p:sp>
      <p:sp>
        <p:nvSpPr>
          <p:cNvPr id="546" name="Google Shape;546;p44"/>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b="1" lang="en">
                <a:solidFill>
                  <a:schemeClr val="dk1"/>
                </a:solidFill>
              </a:rPr>
              <a:t>Feature</a:t>
            </a:r>
            <a:r>
              <a:rPr lang="en">
                <a:solidFill>
                  <a:schemeClr val="dk1"/>
                </a:solidFill>
              </a:rPr>
              <a:t>: a measurable property or characteristic of our data</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Picking </a:t>
            </a:r>
            <a:r>
              <a:rPr i="1" lang="en"/>
              <a:t>what </a:t>
            </a:r>
            <a:r>
              <a:rPr lang="en"/>
              <a:t>features to use is a really important task in machine learning (</a:t>
            </a:r>
            <a:r>
              <a:rPr b="1" lang="en"/>
              <a:t>feature selection</a:t>
            </a:r>
            <a:r>
              <a:rPr lang="en"/>
              <a:t>)</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Features can be:</a:t>
            </a:r>
            <a:endParaRPr/>
          </a:p>
          <a:p>
            <a:pPr indent="-342900" lvl="1" marL="914400" rtl="0" algn="l">
              <a:lnSpc>
                <a:spcPct val="100000"/>
              </a:lnSpc>
              <a:spcBef>
                <a:spcPts val="0"/>
              </a:spcBef>
              <a:spcAft>
                <a:spcPts val="0"/>
              </a:spcAft>
              <a:buSzPts val="1800"/>
              <a:buChar char="○"/>
            </a:pPr>
            <a:r>
              <a:rPr lang="en"/>
              <a:t>Binary (yes / no)</a:t>
            </a:r>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Discrete (small number of specific values)</a:t>
            </a:r>
            <a:endParaRPr/>
          </a:p>
          <a:p>
            <a:pPr indent="-342900" lvl="1" marL="914400" rtl="0" algn="l">
              <a:lnSpc>
                <a:spcPct val="100000"/>
              </a:lnSpc>
              <a:spcBef>
                <a:spcPts val="0"/>
              </a:spcBef>
              <a:spcAft>
                <a:spcPts val="0"/>
              </a:spcAft>
              <a:buSzPts val="1800"/>
              <a:buChar char="○"/>
            </a:pPr>
            <a:r>
              <a:rPr lang="en"/>
              <a:t>Real-valued (any real number)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5"/>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Example: Apple vs Orange</a:t>
            </a:r>
            <a:endParaRPr/>
          </a:p>
        </p:txBody>
      </p:sp>
      <p:sp>
        <p:nvSpPr>
          <p:cNvPr id="552" name="Google Shape;552;p45"/>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marR="0" rtl="0" algn="l">
              <a:lnSpc>
                <a:spcPct val="100000"/>
              </a:lnSpc>
              <a:spcBef>
                <a:spcPts val="0"/>
              </a:spcBef>
              <a:spcAft>
                <a:spcPts val="0"/>
              </a:spcAft>
              <a:buSzPts val="1800"/>
              <a:buChar char="●"/>
            </a:pPr>
            <a:r>
              <a:rPr lang="en"/>
              <a:t>Say we wanted to teach a computer how to tell the difference between apples and oranges</a:t>
            </a:r>
            <a:endParaRPr/>
          </a:p>
          <a:p>
            <a:pPr indent="0" lvl="0" marL="0" marR="0" rtl="0" algn="l">
              <a:lnSpc>
                <a:spcPct val="100000"/>
              </a:lnSpc>
              <a:spcBef>
                <a:spcPts val="0"/>
              </a:spcBef>
              <a:spcAft>
                <a:spcPts val="0"/>
              </a:spcAft>
              <a:buSzPts val="1800"/>
              <a:buNone/>
            </a:pPr>
            <a:r>
              <a:t/>
            </a:r>
            <a:endParaRPr/>
          </a:p>
          <a:p>
            <a:pPr indent="-342900" lvl="0" marL="457200" marR="0" rtl="0" algn="l">
              <a:lnSpc>
                <a:spcPct val="100000"/>
              </a:lnSpc>
              <a:spcBef>
                <a:spcPts val="0"/>
              </a:spcBef>
              <a:spcAft>
                <a:spcPts val="0"/>
              </a:spcAft>
              <a:buSzPts val="1800"/>
              <a:buChar char="●"/>
            </a:pPr>
            <a:r>
              <a:rPr lang="en"/>
              <a:t>What features of fruits might be useful for it to know?</a:t>
            </a:r>
            <a:endParaRPr/>
          </a:p>
        </p:txBody>
      </p:sp>
      <p:pic>
        <p:nvPicPr>
          <p:cNvPr id="553" name="Google Shape;553;p45"/>
          <p:cNvPicPr preferRelativeResize="0"/>
          <p:nvPr/>
        </p:nvPicPr>
        <p:blipFill rotWithShape="1">
          <a:blip r:embed="rId3">
            <a:alphaModFix/>
          </a:blip>
          <a:srcRect b="0" l="0" r="0" t="0"/>
          <a:stretch/>
        </p:blipFill>
        <p:spPr>
          <a:xfrm>
            <a:off x="3863450" y="2507300"/>
            <a:ext cx="5063025" cy="2422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6"/>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Example: Apple vs Orange</a:t>
            </a:r>
            <a:endParaRPr/>
          </a:p>
        </p:txBody>
      </p:sp>
      <p:sp>
        <p:nvSpPr>
          <p:cNvPr id="559" name="Google Shape;559;p46"/>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marR="0" rtl="0" algn="l">
              <a:lnSpc>
                <a:spcPct val="100000"/>
              </a:lnSpc>
              <a:spcBef>
                <a:spcPts val="0"/>
              </a:spcBef>
              <a:spcAft>
                <a:spcPts val="0"/>
              </a:spcAft>
              <a:buSzPts val="1800"/>
              <a:buChar char="●"/>
            </a:pPr>
            <a:r>
              <a:rPr lang="en"/>
              <a:t>Say we wanted to teach a computer how to tell the difference between apples and oranges</a:t>
            </a:r>
            <a:endParaRPr/>
          </a:p>
          <a:p>
            <a:pPr indent="0" lvl="0" marL="0" marR="0" rtl="0" algn="l">
              <a:lnSpc>
                <a:spcPct val="100000"/>
              </a:lnSpc>
              <a:spcBef>
                <a:spcPts val="0"/>
              </a:spcBef>
              <a:spcAft>
                <a:spcPts val="0"/>
              </a:spcAft>
              <a:buSzPts val="1800"/>
              <a:buNone/>
            </a:pPr>
            <a:r>
              <a:t/>
            </a:r>
            <a:endParaRPr/>
          </a:p>
          <a:p>
            <a:pPr indent="-342900" lvl="0" marL="457200" marR="0" rtl="0" algn="l">
              <a:lnSpc>
                <a:spcPct val="100000"/>
              </a:lnSpc>
              <a:spcBef>
                <a:spcPts val="0"/>
              </a:spcBef>
              <a:spcAft>
                <a:spcPts val="0"/>
              </a:spcAft>
              <a:buSzPts val="1800"/>
              <a:buChar char="●"/>
            </a:pPr>
            <a:r>
              <a:rPr lang="en"/>
              <a:t>What features of fruits might be useful for it to know?</a:t>
            </a:r>
            <a:endParaRPr/>
          </a:p>
          <a:p>
            <a:pPr indent="0" lvl="0" marL="0" marR="0" rtl="0" algn="l">
              <a:lnSpc>
                <a:spcPct val="100000"/>
              </a:lnSpc>
              <a:spcBef>
                <a:spcPts val="0"/>
              </a:spcBef>
              <a:spcAft>
                <a:spcPts val="0"/>
              </a:spcAft>
              <a:buSzPts val="1800"/>
              <a:buNone/>
            </a:pPr>
            <a:r>
              <a:t/>
            </a:r>
            <a:endParaRPr/>
          </a:p>
          <a:p>
            <a:pPr indent="-342900" lvl="0" marL="457200" marR="0" rtl="0" algn="l">
              <a:lnSpc>
                <a:spcPct val="100000"/>
              </a:lnSpc>
              <a:spcBef>
                <a:spcPts val="0"/>
              </a:spcBef>
              <a:spcAft>
                <a:spcPts val="0"/>
              </a:spcAft>
              <a:buSzPts val="1800"/>
              <a:buChar char="●"/>
            </a:pPr>
            <a:r>
              <a:rPr lang="en"/>
              <a:t>Size?</a:t>
            </a:r>
            <a:endParaRPr/>
          </a:p>
          <a:p>
            <a:pPr indent="-342900" lvl="0" marL="457200" marR="0" rtl="0" algn="l">
              <a:lnSpc>
                <a:spcPct val="100000"/>
              </a:lnSpc>
              <a:spcBef>
                <a:spcPts val="0"/>
              </a:spcBef>
              <a:spcAft>
                <a:spcPts val="0"/>
              </a:spcAft>
              <a:buSzPts val="1800"/>
              <a:buChar char="●"/>
            </a:pPr>
            <a:r>
              <a:rPr lang="en"/>
              <a:t>Shape?</a:t>
            </a:r>
            <a:endParaRPr/>
          </a:p>
          <a:p>
            <a:pPr indent="-342900" lvl="0" marL="457200" marR="0" rtl="0" algn="l">
              <a:lnSpc>
                <a:spcPct val="100000"/>
              </a:lnSpc>
              <a:spcBef>
                <a:spcPts val="0"/>
              </a:spcBef>
              <a:spcAft>
                <a:spcPts val="0"/>
              </a:spcAft>
              <a:buSzPts val="1800"/>
              <a:buChar char="●"/>
            </a:pPr>
            <a:r>
              <a:rPr lang="en"/>
              <a:t>Color?</a:t>
            </a:r>
            <a:endParaRPr/>
          </a:p>
          <a:p>
            <a:pPr indent="-342900" lvl="0" marL="457200" marR="0" rtl="0" algn="l">
              <a:lnSpc>
                <a:spcPct val="100000"/>
              </a:lnSpc>
              <a:spcBef>
                <a:spcPts val="0"/>
              </a:spcBef>
              <a:spcAft>
                <a:spcPts val="0"/>
              </a:spcAft>
              <a:buSzPts val="1800"/>
              <a:buChar char="●"/>
            </a:pPr>
            <a:r>
              <a:rPr lang="en"/>
              <a:t>Has seeds?</a:t>
            </a:r>
            <a:endParaRPr/>
          </a:p>
        </p:txBody>
      </p:sp>
      <p:pic>
        <p:nvPicPr>
          <p:cNvPr id="560" name="Google Shape;560;p46"/>
          <p:cNvPicPr preferRelativeResize="0"/>
          <p:nvPr/>
        </p:nvPicPr>
        <p:blipFill rotWithShape="1">
          <a:blip r:embed="rId3">
            <a:alphaModFix/>
          </a:blip>
          <a:srcRect b="0" l="0" r="0" t="0"/>
          <a:stretch/>
        </p:blipFill>
        <p:spPr>
          <a:xfrm>
            <a:off x="3863450" y="2507300"/>
            <a:ext cx="5063025" cy="2422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Why use Machine Learning?</a:t>
            </a:r>
            <a:endParaRPr/>
          </a:p>
        </p:txBody>
      </p:sp>
      <p:sp>
        <p:nvSpPr>
          <p:cNvPr id="225" name="Google Shape;225;p4"/>
          <p:cNvSpPr txBox="1"/>
          <p:nvPr>
            <p:ph idx="1" type="body"/>
          </p:nvPr>
        </p:nvSpPr>
        <p:spPr>
          <a:xfrm>
            <a:off x="457200" y="959575"/>
            <a:ext cx="59352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Some tasks are too complex for us to fully describe on our own</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Imagine a program to look at handwritten text and figure out what it says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There are too many different handwriting styles for us to describe </a:t>
            </a:r>
            <a:r>
              <a:rPr i="1" lang="en"/>
              <a:t>all </a:t>
            </a:r>
            <a:r>
              <a:rPr lang="en"/>
              <a:t>variations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ML gives us a way to tell the computer </a:t>
            </a:r>
            <a:r>
              <a:rPr i="1" lang="en"/>
              <a:t>how </a:t>
            </a:r>
            <a:r>
              <a:rPr lang="en"/>
              <a:t>to learn without needing to describe </a:t>
            </a:r>
            <a:r>
              <a:rPr i="1" lang="en"/>
              <a:t>what </a:t>
            </a:r>
            <a:r>
              <a:rPr lang="en"/>
              <a:t>to learn</a:t>
            </a:r>
            <a:endParaRPr/>
          </a:p>
        </p:txBody>
      </p:sp>
      <p:pic>
        <p:nvPicPr>
          <p:cNvPr id="226" name="Google Shape;226;p4"/>
          <p:cNvPicPr preferRelativeResize="0"/>
          <p:nvPr/>
        </p:nvPicPr>
        <p:blipFill rotWithShape="1">
          <a:blip r:embed="rId3">
            <a:alphaModFix/>
          </a:blip>
          <a:srcRect b="768" l="62772" r="0" t="29345"/>
          <a:stretch/>
        </p:blipFill>
        <p:spPr>
          <a:xfrm>
            <a:off x="6498874" y="1182900"/>
            <a:ext cx="2424050" cy="3166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7"/>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Examples and Datasets: Some Formalism</a:t>
            </a:r>
            <a:endParaRPr/>
          </a:p>
        </p:txBody>
      </p:sp>
      <p:sp>
        <p:nvSpPr>
          <p:cNvPr id="566" name="Google Shape;566;p47"/>
          <p:cNvSpPr txBox="1"/>
          <p:nvPr>
            <p:ph idx="1" type="body"/>
          </p:nvPr>
        </p:nvSpPr>
        <p:spPr>
          <a:xfrm>
            <a:off x="457200" y="959575"/>
            <a:ext cx="7764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An </a:t>
            </a:r>
            <a:r>
              <a:rPr b="1" lang="en">
                <a:solidFill>
                  <a:schemeClr val="dk1"/>
                </a:solidFill>
              </a:rPr>
              <a:t>example</a:t>
            </a:r>
            <a:r>
              <a:rPr lang="en">
                <a:solidFill>
                  <a:schemeClr val="dk1"/>
                </a:solidFill>
              </a:rPr>
              <a:t>, </a:t>
            </a:r>
            <a:r>
              <a:rPr b="1" lang="en">
                <a:solidFill>
                  <a:schemeClr val="dk1"/>
                </a:solidFill>
              </a:rPr>
              <a:t>x</a:t>
            </a:r>
            <a:r>
              <a:rPr lang="en">
                <a:solidFill>
                  <a:schemeClr val="dk1"/>
                </a:solidFill>
              </a:rPr>
              <a:t>, is a particular instance of data (could be a picture, an email, a sentence, a song) described </a:t>
            </a:r>
            <a:r>
              <a:rPr i="1" lang="en">
                <a:solidFill>
                  <a:schemeClr val="dk1"/>
                </a:solidFill>
              </a:rPr>
              <a:t>only</a:t>
            </a:r>
            <a:r>
              <a:rPr lang="en">
                <a:solidFill>
                  <a:schemeClr val="dk1"/>
                </a:solidFill>
              </a:rPr>
              <a:t> by a set of features x</a:t>
            </a:r>
            <a:r>
              <a:rPr baseline="-25000" lang="en">
                <a:solidFill>
                  <a:schemeClr val="dk1"/>
                </a:solidFill>
              </a:rPr>
              <a:t>n</a:t>
            </a:r>
            <a:endParaRPr baseline="-25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a:t>
            </a:r>
            <a:r>
              <a:rPr b="1" lang="en">
                <a:solidFill>
                  <a:schemeClr val="dk1"/>
                </a:solidFill>
              </a:rPr>
              <a:t>x</a:t>
            </a:r>
            <a:r>
              <a:rPr lang="en">
                <a:solidFill>
                  <a:schemeClr val="dk1"/>
                </a:solidFill>
              </a:rPr>
              <a:t> = (x</a:t>
            </a:r>
            <a:r>
              <a:rPr baseline="-25000" lang="en">
                <a:solidFill>
                  <a:schemeClr val="dk1"/>
                </a:solidFill>
              </a:rPr>
              <a:t>1</a:t>
            </a:r>
            <a:r>
              <a:rPr lang="en">
                <a:solidFill>
                  <a:schemeClr val="dk1"/>
                </a:solidFill>
              </a:rPr>
              <a:t>, x</a:t>
            </a:r>
            <a:r>
              <a:rPr baseline="-25000" lang="en">
                <a:solidFill>
                  <a:schemeClr val="dk1"/>
                </a:solidFill>
              </a:rPr>
              <a:t>2</a:t>
            </a:r>
            <a:r>
              <a:rPr lang="en">
                <a:solidFill>
                  <a:schemeClr val="dk1"/>
                </a:solidFill>
              </a:rPr>
              <a:t>, x</a:t>
            </a:r>
            <a:r>
              <a:rPr baseline="-25000" lang="en">
                <a:solidFill>
                  <a:schemeClr val="dk1"/>
                </a:solidFill>
              </a:rPr>
              <a:t>3</a:t>
            </a:r>
            <a:r>
              <a:rPr lang="en">
                <a:solidFill>
                  <a:schemeClr val="dk1"/>
                </a:solidFill>
              </a:rPr>
              <a:t>, …)             for example,          </a:t>
            </a:r>
            <a:r>
              <a:rPr b="1" lang="en">
                <a:solidFill>
                  <a:schemeClr val="dk1"/>
                </a:solidFill>
              </a:rPr>
              <a:t>x</a:t>
            </a:r>
            <a:r>
              <a:rPr lang="en">
                <a:solidFill>
                  <a:schemeClr val="dk1"/>
                </a:solidFill>
              </a:rPr>
              <a:t> = (1.5, green, yes)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8"/>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Examples and Datasets: Some Formalism</a:t>
            </a:r>
            <a:endParaRPr/>
          </a:p>
          <a:p>
            <a:pPr indent="0" lvl="0" marL="0" rtl="0" algn="l">
              <a:lnSpc>
                <a:spcPct val="100000"/>
              </a:lnSpc>
              <a:spcBef>
                <a:spcPts val="0"/>
              </a:spcBef>
              <a:spcAft>
                <a:spcPts val="0"/>
              </a:spcAft>
              <a:buSzPts val="3000"/>
              <a:buNone/>
            </a:pPr>
            <a:r>
              <a:t/>
            </a:r>
            <a:endParaRPr/>
          </a:p>
        </p:txBody>
      </p:sp>
      <p:sp>
        <p:nvSpPr>
          <p:cNvPr id="572" name="Google Shape;572;p48"/>
          <p:cNvSpPr txBox="1"/>
          <p:nvPr>
            <p:ph idx="1" type="body"/>
          </p:nvPr>
        </p:nvSpPr>
        <p:spPr>
          <a:xfrm>
            <a:off x="457200" y="959575"/>
            <a:ext cx="77745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An </a:t>
            </a:r>
            <a:r>
              <a:rPr b="1" lang="en"/>
              <a:t>example</a:t>
            </a:r>
            <a:r>
              <a:rPr lang="en"/>
              <a:t>, </a:t>
            </a:r>
            <a:r>
              <a:rPr b="1" lang="en"/>
              <a:t>x</a:t>
            </a:r>
            <a:r>
              <a:rPr lang="en"/>
              <a:t>, is a particular instance of data (could be a picture, an email, a sentence, a song) described </a:t>
            </a:r>
            <a:r>
              <a:rPr i="1" lang="en"/>
              <a:t>only</a:t>
            </a:r>
            <a:r>
              <a:rPr lang="en"/>
              <a:t> by a set of features x</a:t>
            </a:r>
            <a:r>
              <a:rPr baseline="-25000" lang="en"/>
              <a:t>n</a:t>
            </a:r>
            <a:endParaRPr baseline="-25000"/>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		</a:t>
            </a:r>
            <a:r>
              <a:rPr b="1" lang="en"/>
              <a:t>x</a:t>
            </a:r>
            <a:r>
              <a:rPr lang="en"/>
              <a:t> = (x</a:t>
            </a:r>
            <a:r>
              <a:rPr baseline="-25000" lang="en"/>
              <a:t>1</a:t>
            </a:r>
            <a:r>
              <a:rPr lang="en"/>
              <a:t>, x</a:t>
            </a:r>
            <a:r>
              <a:rPr baseline="-25000" lang="en"/>
              <a:t>2</a:t>
            </a:r>
            <a:r>
              <a:rPr lang="en"/>
              <a:t>, x</a:t>
            </a:r>
            <a:r>
              <a:rPr baseline="-25000" lang="en"/>
              <a:t>3</a:t>
            </a:r>
            <a:r>
              <a:rPr lang="en"/>
              <a:t>, …)             for example,          </a:t>
            </a:r>
            <a:r>
              <a:rPr b="1" lang="en"/>
              <a:t>x</a:t>
            </a:r>
            <a:r>
              <a:rPr lang="en"/>
              <a:t> = (1.5, green, yes)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A </a:t>
            </a:r>
            <a:r>
              <a:rPr b="1" lang="en"/>
              <a:t>labelled example</a:t>
            </a:r>
            <a:r>
              <a:rPr lang="en"/>
              <a:t> is one that includes a label y</a:t>
            </a:r>
            <a:endParaRPr/>
          </a:p>
          <a:p>
            <a:pPr indent="0" lvl="0" marL="0" rtl="0" algn="l">
              <a:lnSpc>
                <a:spcPct val="100000"/>
              </a:lnSpc>
              <a:spcBef>
                <a:spcPts val="0"/>
              </a:spcBef>
              <a:spcAft>
                <a:spcPts val="0"/>
              </a:spcAft>
              <a:buSzPts val="1800"/>
              <a:buNone/>
            </a:pPr>
            <a:r>
              <a:t/>
            </a:r>
            <a:endParaRPr/>
          </a:p>
          <a:p>
            <a:pPr indent="457200" lvl="0" marL="457200" rtl="0" algn="l">
              <a:lnSpc>
                <a:spcPct val="100000"/>
              </a:lnSpc>
              <a:spcBef>
                <a:spcPts val="0"/>
              </a:spcBef>
              <a:spcAft>
                <a:spcPts val="0"/>
              </a:spcAft>
              <a:buSzPts val="1800"/>
              <a:buNone/>
            </a:pPr>
            <a:r>
              <a:rPr lang="en"/>
              <a:t>(</a:t>
            </a:r>
            <a:r>
              <a:rPr b="1" lang="en"/>
              <a:t>x</a:t>
            </a:r>
            <a:r>
              <a:rPr lang="en"/>
              <a:t>, y) 				for example, 		((1.5, green, yes), apple)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9"/>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Examples and Datasets: Some Formalism</a:t>
            </a:r>
            <a:endParaRPr/>
          </a:p>
          <a:p>
            <a:pPr indent="0" lvl="0" marL="0" rtl="0" algn="l">
              <a:lnSpc>
                <a:spcPct val="100000"/>
              </a:lnSpc>
              <a:spcBef>
                <a:spcPts val="0"/>
              </a:spcBef>
              <a:spcAft>
                <a:spcPts val="0"/>
              </a:spcAft>
              <a:buSzPts val="3000"/>
              <a:buNone/>
            </a:pPr>
            <a:r>
              <a:t/>
            </a:r>
            <a:endParaRPr/>
          </a:p>
        </p:txBody>
      </p:sp>
      <p:sp>
        <p:nvSpPr>
          <p:cNvPr id="578" name="Google Shape;578;p49"/>
          <p:cNvSpPr txBox="1"/>
          <p:nvPr>
            <p:ph idx="1" type="body"/>
          </p:nvPr>
        </p:nvSpPr>
        <p:spPr>
          <a:xfrm>
            <a:off x="457200" y="959575"/>
            <a:ext cx="7764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An </a:t>
            </a:r>
            <a:r>
              <a:rPr b="1" lang="en">
                <a:solidFill>
                  <a:schemeClr val="dk1"/>
                </a:solidFill>
              </a:rPr>
              <a:t>example</a:t>
            </a:r>
            <a:r>
              <a:rPr lang="en">
                <a:solidFill>
                  <a:schemeClr val="dk1"/>
                </a:solidFill>
              </a:rPr>
              <a:t>, </a:t>
            </a:r>
            <a:r>
              <a:rPr b="1" lang="en">
                <a:solidFill>
                  <a:schemeClr val="dk1"/>
                </a:solidFill>
              </a:rPr>
              <a:t>x</a:t>
            </a:r>
            <a:r>
              <a:rPr lang="en">
                <a:solidFill>
                  <a:schemeClr val="dk1"/>
                </a:solidFill>
              </a:rPr>
              <a:t>, is a particular instance of data (could be a picture, an email, a sentence, a song) described </a:t>
            </a:r>
            <a:r>
              <a:rPr i="1" lang="en">
                <a:solidFill>
                  <a:schemeClr val="dk1"/>
                </a:solidFill>
              </a:rPr>
              <a:t>only</a:t>
            </a:r>
            <a:r>
              <a:rPr lang="en">
                <a:solidFill>
                  <a:schemeClr val="dk1"/>
                </a:solidFill>
              </a:rPr>
              <a:t> by a set of features x</a:t>
            </a:r>
            <a:r>
              <a:rPr baseline="-25000" lang="en">
                <a:solidFill>
                  <a:schemeClr val="dk1"/>
                </a:solidFill>
              </a:rPr>
              <a:t>n</a:t>
            </a:r>
            <a:endParaRPr baseline="-25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a:t>
            </a:r>
            <a:r>
              <a:rPr b="1" lang="en">
                <a:solidFill>
                  <a:schemeClr val="dk1"/>
                </a:solidFill>
              </a:rPr>
              <a:t>x</a:t>
            </a:r>
            <a:r>
              <a:rPr lang="en">
                <a:solidFill>
                  <a:schemeClr val="dk1"/>
                </a:solidFill>
              </a:rPr>
              <a:t> = (x</a:t>
            </a:r>
            <a:r>
              <a:rPr baseline="-25000" lang="en">
                <a:solidFill>
                  <a:schemeClr val="dk1"/>
                </a:solidFill>
              </a:rPr>
              <a:t>1</a:t>
            </a:r>
            <a:r>
              <a:rPr lang="en">
                <a:solidFill>
                  <a:schemeClr val="dk1"/>
                </a:solidFill>
              </a:rPr>
              <a:t>, x</a:t>
            </a:r>
            <a:r>
              <a:rPr baseline="-25000" lang="en">
                <a:solidFill>
                  <a:schemeClr val="dk1"/>
                </a:solidFill>
              </a:rPr>
              <a:t>2</a:t>
            </a:r>
            <a:r>
              <a:rPr lang="en">
                <a:solidFill>
                  <a:schemeClr val="dk1"/>
                </a:solidFill>
              </a:rPr>
              <a:t>, x</a:t>
            </a:r>
            <a:r>
              <a:rPr baseline="-25000" lang="en">
                <a:solidFill>
                  <a:schemeClr val="dk1"/>
                </a:solidFill>
              </a:rPr>
              <a:t>3</a:t>
            </a:r>
            <a:r>
              <a:rPr lang="en">
                <a:solidFill>
                  <a:schemeClr val="dk1"/>
                </a:solidFill>
              </a:rPr>
              <a:t>, …)             for example,          </a:t>
            </a:r>
            <a:r>
              <a:rPr b="1" lang="en">
                <a:solidFill>
                  <a:schemeClr val="dk1"/>
                </a:solidFill>
              </a:rPr>
              <a:t>x</a:t>
            </a:r>
            <a:r>
              <a:rPr lang="en">
                <a:solidFill>
                  <a:schemeClr val="dk1"/>
                </a:solidFill>
              </a:rPr>
              <a:t> = (1.5, green, yes)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A </a:t>
            </a:r>
            <a:r>
              <a:rPr b="1" lang="en">
                <a:solidFill>
                  <a:schemeClr val="dk1"/>
                </a:solidFill>
              </a:rPr>
              <a:t>labelled example</a:t>
            </a:r>
            <a:r>
              <a:rPr lang="en">
                <a:solidFill>
                  <a:schemeClr val="dk1"/>
                </a:solidFill>
              </a:rPr>
              <a:t> is one that includes a label 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457200" lvl="0" marL="457200" rtl="0" algn="l">
              <a:lnSpc>
                <a:spcPct val="100000"/>
              </a:lnSpc>
              <a:spcBef>
                <a:spcPts val="0"/>
              </a:spcBef>
              <a:spcAft>
                <a:spcPts val="0"/>
              </a:spcAft>
              <a:buClr>
                <a:schemeClr val="dk1"/>
              </a:buClr>
              <a:buSzPts val="1100"/>
              <a:buFont typeface="Arial"/>
              <a:buNone/>
            </a:pPr>
            <a:r>
              <a:rPr lang="en">
                <a:solidFill>
                  <a:schemeClr val="dk1"/>
                </a:solidFill>
              </a:rPr>
              <a:t>(</a:t>
            </a:r>
            <a:r>
              <a:rPr b="1" lang="en">
                <a:solidFill>
                  <a:schemeClr val="dk1"/>
                </a:solidFill>
              </a:rPr>
              <a:t>x</a:t>
            </a:r>
            <a:r>
              <a:rPr lang="en">
                <a:solidFill>
                  <a:schemeClr val="dk1"/>
                </a:solidFill>
              </a:rPr>
              <a:t>, y) 				for example, 		((1.5, green, yes), apple)</a:t>
            </a:r>
            <a:endParaRPr>
              <a:solidFill>
                <a:schemeClr val="dk1"/>
              </a:solidFill>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A </a:t>
            </a:r>
            <a:r>
              <a:rPr b="1" lang="en"/>
              <a:t>dataset</a:t>
            </a:r>
            <a:r>
              <a:rPr lang="en"/>
              <a:t> is a collection of labelled and/or unlabelled examples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		D = {(</a:t>
            </a:r>
            <a:r>
              <a:rPr b="1" lang="en"/>
              <a:t>x</a:t>
            </a:r>
            <a:r>
              <a:rPr b="1" baseline="-25000" lang="en"/>
              <a:t>1</a:t>
            </a:r>
            <a:r>
              <a:rPr lang="en"/>
              <a:t>, y</a:t>
            </a:r>
            <a:r>
              <a:rPr baseline="-25000" lang="en"/>
              <a:t>1</a:t>
            </a:r>
            <a:r>
              <a:rPr lang="en"/>
              <a:t>), (</a:t>
            </a:r>
            <a:r>
              <a:rPr b="1" lang="en"/>
              <a:t>x</a:t>
            </a:r>
            <a:r>
              <a:rPr b="1" baseline="-25000" lang="en"/>
              <a:t>2</a:t>
            </a:r>
            <a:r>
              <a:rPr lang="en"/>
              <a:t>, y</a:t>
            </a:r>
            <a:r>
              <a:rPr baseline="-25000" lang="en"/>
              <a:t>2</a:t>
            </a:r>
            <a:r>
              <a:rPr lang="en"/>
              <a:t>), …} </a:t>
            </a:r>
            <a:endParaRPr/>
          </a:p>
          <a:p>
            <a:pPr indent="457200" lvl="0" marL="457200" rtl="0" algn="l">
              <a:lnSpc>
                <a:spcPct val="100000"/>
              </a:lnSpc>
              <a:spcBef>
                <a:spcPts val="0"/>
              </a:spcBef>
              <a:spcAft>
                <a:spcPts val="0"/>
              </a:spcAft>
              <a:buSzPts val="1800"/>
              <a:buNone/>
            </a:pPr>
            <a:r>
              <a:rPr lang="en"/>
              <a:t>D = {((1.5, green, yes), apple), ((1.5, orange, yes), orange)}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0"/>
          <p:cNvSpPr txBox="1"/>
          <p:nvPr>
            <p:ph type="title"/>
          </p:nvPr>
        </p:nvSpPr>
        <p:spPr>
          <a:xfrm>
            <a:off x="1957500" y="1874825"/>
            <a:ext cx="5229000" cy="1541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Training and Generalization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1"/>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Training</a:t>
            </a:r>
            <a:endParaRPr/>
          </a:p>
        </p:txBody>
      </p:sp>
      <p:sp>
        <p:nvSpPr>
          <p:cNvPr id="589" name="Google Shape;589;p51"/>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
              <a:t>Training:</a:t>
            </a:r>
            <a:r>
              <a:rPr lang="en"/>
              <a:t> the process of using data to teach a model so that it can learn to predict the correct label</a:t>
            </a:r>
            <a:endParaRPr b="1"/>
          </a:p>
          <a:p>
            <a:pPr indent="0" lvl="0" marL="0" rtl="0" algn="l">
              <a:lnSpc>
                <a:spcPct val="100000"/>
              </a:lnSpc>
              <a:spcBef>
                <a:spcPts val="0"/>
              </a:spcBef>
              <a:spcAft>
                <a:spcPts val="0"/>
              </a:spcAft>
              <a:buSzPts val="1800"/>
              <a:buNone/>
            </a:pPr>
            <a:r>
              <a:t/>
            </a:r>
            <a:endParaRPr b="1"/>
          </a:p>
          <a:p>
            <a:pPr indent="-342900" lvl="0" marL="457200" rtl="0" algn="l">
              <a:lnSpc>
                <a:spcPct val="100000"/>
              </a:lnSpc>
              <a:spcBef>
                <a:spcPts val="0"/>
              </a:spcBef>
              <a:spcAft>
                <a:spcPts val="0"/>
              </a:spcAft>
              <a:buSzPts val="1800"/>
              <a:buChar char="●"/>
            </a:pPr>
            <a:r>
              <a:rPr lang="en"/>
              <a:t>Different ML algorithms approach training differently</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Recall what a model is:</a:t>
            </a:r>
            <a:endParaRPr/>
          </a:p>
        </p:txBody>
      </p:sp>
      <p:pic>
        <p:nvPicPr>
          <p:cNvPr id="590" name="Google Shape;590;p51"/>
          <p:cNvPicPr preferRelativeResize="0"/>
          <p:nvPr/>
        </p:nvPicPr>
        <p:blipFill rotWithShape="1">
          <a:blip r:embed="rId3">
            <a:alphaModFix/>
          </a:blip>
          <a:srcRect b="0" l="0" r="0" t="40254"/>
          <a:stretch/>
        </p:blipFill>
        <p:spPr>
          <a:xfrm>
            <a:off x="830100" y="2819526"/>
            <a:ext cx="6797898" cy="2067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2"/>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Training Set and Training Error</a:t>
            </a:r>
            <a:endParaRPr/>
          </a:p>
        </p:txBody>
      </p:sp>
      <p:sp>
        <p:nvSpPr>
          <p:cNvPr id="596" name="Google Shape;596;p52"/>
          <p:cNvSpPr txBox="1"/>
          <p:nvPr>
            <p:ph idx="1" type="body"/>
          </p:nvPr>
        </p:nvSpPr>
        <p:spPr>
          <a:xfrm>
            <a:off x="457200" y="959575"/>
            <a:ext cx="68625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To train our model, we use data that we know is correctly labelled -- we call this our </a:t>
            </a:r>
            <a:r>
              <a:rPr b="1" lang="en"/>
              <a:t>training set</a:t>
            </a:r>
            <a:endParaRPr b="1"/>
          </a:p>
          <a:p>
            <a:pPr indent="0" lvl="0" marL="0" rtl="0" algn="l">
              <a:lnSpc>
                <a:spcPct val="100000"/>
              </a:lnSpc>
              <a:spcBef>
                <a:spcPts val="0"/>
              </a:spcBef>
              <a:spcAft>
                <a:spcPts val="0"/>
              </a:spcAft>
              <a:buSzPts val="1800"/>
              <a:buNone/>
            </a:pPr>
            <a:r>
              <a:t/>
            </a:r>
            <a:endParaRPr b="1"/>
          </a:p>
          <a:p>
            <a:pPr indent="-342900" lvl="0" marL="457200" rtl="0" algn="l">
              <a:lnSpc>
                <a:spcPct val="100000"/>
              </a:lnSpc>
              <a:spcBef>
                <a:spcPts val="0"/>
              </a:spcBef>
              <a:spcAft>
                <a:spcPts val="0"/>
              </a:spcAft>
              <a:buSzPts val="1800"/>
              <a:buChar char="●"/>
            </a:pPr>
            <a:r>
              <a:rPr lang="en"/>
              <a:t>We measure our model’s performance during training by looking at </a:t>
            </a:r>
            <a:r>
              <a:rPr b="1" lang="en"/>
              <a:t>training error</a:t>
            </a:r>
            <a:r>
              <a:rPr lang="en"/>
              <a:t>, or how accurate its predictions are for the examples we have seen in the training set</a:t>
            </a:r>
            <a:endParaRPr/>
          </a:p>
        </p:txBody>
      </p:sp>
      <p:pic>
        <p:nvPicPr>
          <p:cNvPr id="597" name="Google Shape;597;p52"/>
          <p:cNvPicPr preferRelativeResize="0"/>
          <p:nvPr/>
        </p:nvPicPr>
        <p:blipFill rotWithShape="1">
          <a:blip r:embed="rId3">
            <a:alphaModFix/>
          </a:blip>
          <a:srcRect b="0" l="0" r="0" t="40254"/>
          <a:stretch/>
        </p:blipFill>
        <p:spPr>
          <a:xfrm>
            <a:off x="830100" y="2819526"/>
            <a:ext cx="6797898" cy="2067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3"/>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Generalization</a:t>
            </a:r>
            <a:endParaRPr/>
          </a:p>
        </p:txBody>
      </p:sp>
      <p:sp>
        <p:nvSpPr>
          <p:cNvPr id="603" name="Google Shape;603;p53"/>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Doing well on just the training data is not enough</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With training data, we are given the correct labels for each example and can train our model to label those specific examples well</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But how do we know our model will </a:t>
            </a:r>
            <a:r>
              <a:rPr b="1" lang="en"/>
              <a:t>generalize</a:t>
            </a:r>
            <a:r>
              <a:rPr lang="en"/>
              <a:t> well on future, unseen examples?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4"/>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Fitting to your data</a:t>
            </a:r>
            <a:endParaRPr/>
          </a:p>
        </p:txBody>
      </p:sp>
      <p:sp>
        <p:nvSpPr>
          <p:cNvPr id="609" name="Google Shape;609;p54"/>
          <p:cNvSpPr txBox="1"/>
          <p:nvPr>
            <p:ph idx="1" type="body"/>
          </p:nvPr>
        </p:nvSpPr>
        <p:spPr>
          <a:xfrm>
            <a:off x="457200" y="959575"/>
            <a:ext cx="73263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Just because our model does well on training data does not mean it will do well on unseen data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5"/>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Fitting to your data</a:t>
            </a:r>
            <a:endParaRPr/>
          </a:p>
        </p:txBody>
      </p:sp>
      <p:sp>
        <p:nvSpPr>
          <p:cNvPr id="615" name="Google Shape;615;p55"/>
          <p:cNvSpPr txBox="1"/>
          <p:nvPr>
            <p:ph idx="1" type="body"/>
          </p:nvPr>
        </p:nvSpPr>
        <p:spPr>
          <a:xfrm>
            <a:off x="457200" y="959575"/>
            <a:ext cx="73263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Just because our model does well on training data does not mean it will do well on unseen data</a:t>
            </a:r>
            <a:endParaRPr/>
          </a:p>
          <a:p>
            <a:pPr indent="0" lvl="0" marL="457200" rtl="0" algn="l">
              <a:lnSpc>
                <a:spcPct val="100000"/>
              </a:lnSpc>
              <a:spcBef>
                <a:spcPts val="0"/>
              </a:spcBef>
              <a:spcAft>
                <a:spcPts val="0"/>
              </a:spcAft>
              <a:buSzPts val="1800"/>
              <a:buNone/>
            </a:pPr>
            <a:r>
              <a:t/>
            </a:r>
            <a:endParaRPr b="1"/>
          </a:p>
          <a:p>
            <a:pPr indent="-342900" lvl="0" marL="457200" rtl="0" algn="l">
              <a:lnSpc>
                <a:spcPct val="100000"/>
              </a:lnSpc>
              <a:spcBef>
                <a:spcPts val="0"/>
              </a:spcBef>
              <a:spcAft>
                <a:spcPts val="0"/>
              </a:spcAft>
              <a:buClr>
                <a:schemeClr val="dk1"/>
              </a:buClr>
              <a:buSzPts val="1800"/>
              <a:buChar char="●"/>
            </a:pPr>
            <a:r>
              <a:rPr b="1" lang="en">
                <a:solidFill>
                  <a:schemeClr val="dk1"/>
                </a:solidFill>
              </a:rPr>
              <a:t>Memorization:</a:t>
            </a:r>
            <a:r>
              <a:rPr lang="en">
                <a:solidFill>
                  <a:schemeClr val="dk1"/>
                </a:solidFill>
              </a:rPr>
              <a:t> Ability to do well </a:t>
            </a:r>
            <a:r>
              <a:rPr i="1" lang="en">
                <a:solidFill>
                  <a:schemeClr val="dk1"/>
                </a:solidFill>
              </a:rPr>
              <a:t>only</a:t>
            </a:r>
            <a:r>
              <a:rPr lang="en">
                <a:solidFill>
                  <a:schemeClr val="dk1"/>
                </a:solidFill>
              </a:rPr>
              <a:t> on data we have seen</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b="1" lang="en">
                <a:solidFill>
                  <a:schemeClr val="dk1"/>
                </a:solidFill>
              </a:rPr>
              <a:t>Generalization:</a:t>
            </a:r>
            <a:r>
              <a:rPr lang="en">
                <a:solidFill>
                  <a:schemeClr val="dk1"/>
                </a:solidFill>
              </a:rPr>
              <a:t> Ability to do well on data we have not seen</a:t>
            </a:r>
            <a:endParaRPr b="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6"/>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Fitting to your data</a:t>
            </a:r>
            <a:endParaRPr/>
          </a:p>
        </p:txBody>
      </p:sp>
      <p:sp>
        <p:nvSpPr>
          <p:cNvPr id="621" name="Google Shape;621;p56"/>
          <p:cNvSpPr txBox="1"/>
          <p:nvPr>
            <p:ph idx="1" type="body"/>
          </p:nvPr>
        </p:nvSpPr>
        <p:spPr>
          <a:xfrm>
            <a:off x="457200" y="959575"/>
            <a:ext cx="73263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Just because our model does well on training data does not mean it will do well on unseen data</a:t>
            </a:r>
            <a:endParaRPr/>
          </a:p>
          <a:p>
            <a:pPr indent="0" lvl="0" marL="457200" rtl="0" algn="l">
              <a:lnSpc>
                <a:spcPct val="100000"/>
              </a:lnSpc>
              <a:spcBef>
                <a:spcPts val="0"/>
              </a:spcBef>
              <a:spcAft>
                <a:spcPts val="0"/>
              </a:spcAft>
              <a:buSzPts val="1800"/>
              <a:buNone/>
            </a:pPr>
            <a:r>
              <a:t/>
            </a:r>
            <a:endParaRPr b="1"/>
          </a:p>
          <a:p>
            <a:pPr indent="-342900" lvl="0" marL="457200" rtl="0" algn="l">
              <a:lnSpc>
                <a:spcPct val="100000"/>
              </a:lnSpc>
              <a:spcBef>
                <a:spcPts val="0"/>
              </a:spcBef>
              <a:spcAft>
                <a:spcPts val="0"/>
              </a:spcAft>
              <a:buSzPts val="1800"/>
              <a:buChar char="●"/>
            </a:pPr>
            <a:r>
              <a:rPr b="1" lang="en"/>
              <a:t>Memorization:</a:t>
            </a:r>
            <a:r>
              <a:rPr lang="en"/>
              <a:t> Ability to do well </a:t>
            </a:r>
            <a:r>
              <a:rPr i="1" lang="en"/>
              <a:t>only</a:t>
            </a:r>
            <a:r>
              <a:rPr lang="en"/>
              <a:t> on data we have seen</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t>Generalization:</a:t>
            </a:r>
            <a:r>
              <a:rPr lang="en"/>
              <a:t> Ability to do well on data we have not seen</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Instead of memorizing the correct labels for the specific examples in our training set, find patterns in the data that allow us to generalize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Machine Translation</a:t>
            </a:r>
            <a:endParaRPr/>
          </a:p>
        </p:txBody>
      </p:sp>
      <p:pic>
        <p:nvPicPr>
          <p:cNvPr id="232" name="Google Shape;232;p5"/>
          <p:cNvPicPr preferRelativeResize="0"/>
          <p:nvPr/>
        </p:nvPicPr>
        <p:blipFill rotWithShape="1">
          <a:blip r:embed="rId3">
            <a:alphaModFix/>
          </a:blip>
          <a:srcRect b="45063" l="0" r="6224" t="13011"/>
          <a:stretch/>
        </p:blipFill>
        <p:spPr>
          <a:xfrm>
            <a:off x="2121325" y="912275"/>
            <a:ext cx="4901339" cy="1659476"/>
          </a:xfrm>
          <a:prstGeom prst="rect">
            <a:avLst/>
          </a:prstGeom>
          <a:noFill/>
          <a:ln>
            <a:noFill/>
          </a:ln>
        </p:spPr>
      </p:pic>
      <p:sp>
        <p:nvSpPr>
          <p:cNvPr id="233" name="Google Shape;233;p5"/>
          <p:cNvSpPr txBox="1"/>
          <p:nvPr>
            <p:ph idx="1" type="body"/>
          </p:nvPr>
        </p:nvSpPr>
        <p:spPr>
          <a:xfrm>
            <a:off x="1035650" y="2731125"/>
            <a:ext cx="7344900" cy="1477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
              <a:t>Benefits of using ML for translation:</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AutoNum type="arabicPeriod"/>
            </a:pPr>
            <a:r>
              <a:rPr lang="en"/>
              <a:t>Can translate a language that you have no idea how to speak</a:t>
            </a:r>
            <a:endParaRPr/>
          </a:p>
          <a:p>
            <a:pPr indent="-342900" lvl="0" marL="457200" rtl="0" algn="l">
              <a:lnSpc>
                <a:spcPct val="100000"/>
              </a:lnSpc>
              <a:spcBef>
                <a:spcPts val="0"/>
              </a:spcBef>
              <a:spcAft>
                <a:spcPts val="0"/>
              </a:spcAft>
              <a:buSzPts val="1800"/>
              <a:buAutoNum type="arabicPeriod"/>
            </a:pPr>
            <a:r>
              <a:rPr lang="en"/>
              <a:t>Can reduce the time spent programming</a:t>
            </a:r>
            <a:endParaRPr/>
          </a:p>
          <a:p>
            <a:pPr indent="-342900" lvl="0" marL="457200" rtl="0" algn="l">
              <a:lnSpc>
                <a:spcPct val="100000"/>
              </a:lnSpc>
              <a:spcBef>
                <a:spcPts val="0"/>
              </a:spcBef>
              <a:spcAft>
                <a:spcPts val="0"/>
              </a:spcAft>
              <a:buSzPts val="1800"/>
              <a:buAutoNum type="arabicPeriod"/>
            </a:pPr>
            <a:r>
              <a:rPr lang="en"/>
              <a:t>Can easily reuse the same approaches to learn new languages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7"/>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Fitting to your data</a:t>
            </a:r>
            <a:endParaRPr/>
          </a:p>
        </p:txBody>
      </p:sp>
      <p:sp>
        <p:nvSpPr>
          <p:cNvPr id="627" name="Google Shape;627;p57"/>
          <p:cNvSpPr txBox="1"/>
          <p:nvPr>
            <p:ph idx="1" type="body"/>
          </p:nvPr>
        </p:nvSpPr>
        <p:spPr>
          <a:xfrm>
            <a:off x="457200" y="959575"/>
            <a:ext cx="732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
              <a:t>Overfitting:</a:t>
            </a:r>
            <a:r>
              <a:rPr lang="en"/>
              <a:t> When we fit too specifically to the data we’ve seen (memorization)</a:t>
            </a:r>
            <a:endParaRPr b="1"/>
          </a:p>
          <a:p>
            <a:pPr indent="0" lvl="0" marL="0" rtl="0" algn="l">
              <a:lnSpc>
                <a:spcPct val="100000"/>
              </a:lnSpc>
              <a:spcBef>
                <a:spcPts val="0"/>
              </a:spcBef>
              <a:spcAft>
                <a:spcPts val="0"/>
              </a:spcAft>
              <a:buSzPts val="1800"/>
              <a:buNone/>
            </a:pPr>
            <a:r>
              <a:t/>
            </a:r>
            <a:endParaRPr b="1"/>
          </a:p>
          <a:p>
            <a:pPr indent="-342900" lvl="0" marL="457200" rtl="0" algn="l">
              <a:lnSpc>
                <a:spcPct val="100000"/>
              </a:lnSpc>
              <a:spcBef>
                <a:spcPts val="0"/>
              </a:spcBef>
              <a:spcAft>
                <a:spcPts val="0"/>
              </a:spcAft>
              <a:buSzPts val="1800"/>
              <a:buChar char="●"/>
            </a:pPr>
            <a:r>
              <a:rPr b="1" lang="en"/>
              <a:t>Underfitting:</a:t>
            </a:r>
            <a:r>
              <a:rPr lang="en"/>
              <a:t> When the model doesn’t even learn to do well on the data we have seen</a:t>
            </a:r>
            <a:endParaRPr b="1"/>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solidFill>
                  <a:schemeClr val="dk1"/>
                </a:solidFill>
              </a:rPr>
              <a:t>Good Fit:</a:t>
            </a:r>
            <a:r>
              <a:rPr lang="en">
                <a:solidFill>
                  <a:schemeClr val="dk1"/>
                </a:solidFill>
              </a:rPr>
              <a:t> If the model understands the patterns in our data and can generalize</a:t>
            </a:r>
            <a:endParaRPr/>
          </a:p>
        </p:txBody>
      </p:sp>
      <p:pic>
        <p:nvPicPr>
          <p:cNvPr id="628" name="Google Shape;628;p57"/>
          <p:cNvPicPr preferRelativeResize="0"/>
          <p:nvPr/>
        </p:nvPicPr>
        <p:blipFill rotWithShape="1">
          <a:blip r:embed="rId3">
            <a:alphaModFix/>
          </a:blip>
          <a:srcRect b="47015" l="11320" r="9846" t="13637"/>
          <a:stretch/>
        </p:blipFill>
        <p:spPr>
          <a:xfrm>
            <a:off x="1426800" y="3260625"/>
            <a:ext cx="6290377" cy="1624724"/>
          </a:xfrm>
          <a:prstGeom prst="rect">
            <a:avLst/>
          </a:prstGeom>
          <a:noFill/>
          <a:ln>
            <a:noFill/>
          </a:ln>
        </p:spPr>
      </p:pic>
      <p:sp>
        <p:nvSpPr>
          <p:cNvPr id="629" name="Google Shape;629;p57"/>
          <p:cNvSpPr txBox="1"/>
          <p:nvPr/>
        </p:nvSpPr>
        <p:spPr>
          <a:xfrm>
            <a:off x="6281650" y="3204025"/>
            <a:ext cx="1120800" cy="14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arala"/>
                <a:ea typeface="Sarala"/>
                <a:cs typeface="Sarala"/>
                <a:sym typeface="Sarala"/>
              </a:rPr>
              <a:t>Overfit</a:t>
            </a:r>
            <a:endParaRPr b="0" i="0" sz="1400" u="none" cap="none" strike="noStrike">
              <a:solidFill>
                <a:srgbClr val="000000"/>
              </a:solidFill>
              <a:latin typeface="Sarala"/>
              <a:ea typeface="Sarala"/>
              <a:cs typeface="Sarala"/>
              <a:sym typeface="Saral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8"/>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Using a test set</a:t>
            </a:r>
            <a:endParaRPr/>
          </a:p>
        </p:txBody>
      </p:sp>
      <p:sp>
        <p:nvSpPr>
          <p:cNvPr id="635" name="Google Shape;635;p58"/>
          <p:cNvSpPr txBox="1"/>
          <p:nvPr>
            <p:ph idx="1" type="body"/>
          </p:nvPr>
        </p:nvSpPr>
        <p:spPr>
          <a:xfrm>
            <a:off x="457200" y="959575"/>
            <a:ext cx="7029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One way to avoid overfitting is to use a </a:t>
            </a:r>
            <a:r>
              <a:rPr b="1" lang="en"/>
              <a:t>test set</a:t>
            </a:r>
            <a:endParaRPr b="1"/>
          </a:p>
          <a:p>
            <a:pPr indent="0" lvl="0" marL="0" rtl="0" algn="l">
              <a:lnSpc>
                <a:spcPct val="100000"/>
              </a:lnSpc>
              <a:spcBef>
                <a:spcPts val="0"/>
              </a:spcBef>
              <a:spcAft>
                <a:spcPts val="0"/>
              </a:spcAft>
              <a:buSzPts val="1800"/>
              <a:buNone/>
            </a:pPr>
            <a:r>
              <a:t/>
            </a:r>
            <a:endParaRPr b="1"/>
          </a:p>
          <a:p>
            <a:pPr indent="-342900" lvl="0" marL="457200" rtl="0" algn="l">
              <a:lnSpc>
                <a:spcPct val="100000"/>
              </a:lnSpc>
              <a:spcBef>
                <a:spcPts val="0"/>
              </a:spcBef>
              <a:spcAft>
                <a:spcPts val="0"/>
              </a:spcAft>
              <a:buSzPts val="1800"/>
              <a:buChar char="●"/>
            </a:pPr>
            <a:r>
              <a:rPr lang="en"/>
              <a:t>This is a dataset with correct labels that we do not show to our model until </a:t>
            </a:r>
            <a:r>
              <a:rPr i="1" lang="en"/>
              <a:t>after </a:t>
            </a:r>
            <a:r>
              <a:rPr lang="en"/>
              <a:t>it has finished training</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We apply the trained model to the test set to see if it can predict the correct labels on these previously unseen examples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This can tell us if we’ve overfit to our training set, and if so, that we should go back and change things in our training process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59"/>
          <p:cNvPicPr preferRelativeResize="0"/>
          <p:nvPr/>
        </p:nvPicPr>
        <p:blipFill rotWithShape="1">
          <a:blip r:embed="rId3">
            <a:alphaModFix/>
          </a:blip>
          <a:srcRect b="0" l="68726" r="0" t="18606"/>
          <a:stretch/>
        </p:blipFill>
        <p:spPr>
          <a:xfrm>
            <a:off x="3129725" y="445750"/>
            <a:ext cx="2884549" cy="4359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0"/>
          <p:cNvSpPr txBox="1"/>
          <p:nvPr>
            <p:ph type="title"/>
          </p:nvPr>
        </p:nvSpPr>
        <p:spPr>
          <a:xfrm>
            <a:off x="1957500" y="2219250"/>
            <a:ext cx="5229000" cy="705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Evaluation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2"/>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How can we tell how good our system is?</a:t>
            </a:r>
            <a:endParaRPr/>
          </a:p>
        </p:txBody>
      </p:sp>
      <p:sp>
        <p:nvSpPr>
          <p:cNvPr id="651" name="Google Shape;651;p62"/>
          <p:cNvSpPr txBox="1"/>
          <p:nvPr>
            <p:ph idx="1" type="body"/>
          </p:nvPr>
        </p:nvSpPr>
        <p:spPr>
          <a:xfrm>
            <a:off x="457200" y="959575"/>
            <a:ext cx="53553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One way is to look at the </a:t>
            </a:r>
            <a:r>
              <a:rPr b="1" lang="en"/>
              <a:t>accuracy</a:t>
            </a:r>
            <a:r>
              <a:rPr lang="en"/>
              <a:t> of a model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3"/>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How can we tell how good our system is?</a:t>
            </a:r>
            <a:endParaRPr/>
          </a:p>
        </p:txBody>
      </p:sp>
      <p:sp>
        <p:nvSpPr>
          <p:cNvPr id="657" name="Google Shape;657;p63"/>
          <p:cNvSpPr txBox="1"/>
          <p:nvPr>
            <p:ph idx="1" type="body"/>
          </p:nvPr>
        </p:nvSpPr>
        <p:spPr>
          <a:xfrm>
            <a:off x="457200" y="959575"/>
            <a:ext cx="59484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One way is to look at the </a:t>
            </a:r>
            <a:r>
              <a:rPr b="1" lang="en"/>
              <a:t>accuracy</a:t>
            </a:r>
            <a:r>
              <a:rPr lang="en"/>
              <a:t> of a model</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For supervised learning:</a:t>
            </a:r>
            <a:endParaRPr/>
          </a:p>
          <a:p>
            <a:pPr indent="0" lvl="0" marL="0" rtl="0" algn="l">
              <a:lnSpc>
                <a:spcPct val="100000"/>
              </a:lnSpc>
              <a:spcBef>
                <a:spcPts val="0"/>
              </a:spcBef>
              <a:spcAft>
                <a:spcPts val="0"/>
              </a:spcAft>
              <a:buSzPts val="1800"/>
              <a:buNone/>
            </a:pPr>
            <a:r>
              <a:t/>
            </a:r>
            <a:endParaRPr/>
          </a:p>
          <a:p>
            <a:pPr indent="-342900" lvl="1" marL="914400" rtl="0" algn="l">
              <a:lnSpc>
                <a:spcPct val="100000"/>
              </a:lnSpc>
              <a:spcBef>
                <a:spcPts val="0"/>
              </a:spcBef>
              <a:spcAft>
                <a:spcPts val="0"/>
              </a:spcAft>
              <a:buSzPts val="1800"/>
              <a:buChar char="○"/>
            </a:pPr>
            <a:r>
              <a:rPr lang="en"/>
              <a:t>Say we have 100 images of street lights that we want to label as being green, yellow, or red</a:t>
            </a:r>
            <a:endParaRPr/>
          </a:p>
          <a:p>
            <a:pPr indent="0" lvl="0" marL="0" rtl="0" algn="l">
              <a:lnSpc>
                <a:spcPct val="100000"/>
              </a:lnSpc>
              <a:spcBef>
                <a:spcPts val="0"/>
              </a:spcBef>
              <a:spcAft>
                <a:spcPts val="0"/>
              </a:spcAft>
              <a:buSzPts val="1800"/>
              <a:buNone/>
            </a:pPr>
            <a:r>
              <a:t/>
            </a:r>
            <a:endParaRPr/>
          </a:p>
          <a:p>
            <a:pPr indent="-342900" lvl="1" marL="914400" rtl="0" algn="l">
              <a:lnSpc>
                <a:spcPct val="100000"/>
              </a:lnSpc>
              <a:spcBef>
                <a:spcPts val="0"/>
              </a:spcBef>
              <a:spcAft>
                <a:spcPts val="0"/>
              </a:spcAft>
              <a:buSzPts val="1800"/>
              <a:buChar char="○"/>
            </a:pPr>
            <a:r>
              <a:rPr lang="en"/>
              <a:t>If our model correctly classifies 95 of these 100 images, then we say our model has a 95% accuracy</a:t>
            </a:r>
            <a:endParaRPr/>
          </a:p>
        </p:txBody>
      </p:sp>
      <p:pic>
        <p:nvPicPr>
          <p:cNvPr id="658" name="Google Shape;658;p63"/>
          <p:cNvPicPr preferRelativeResize="0"/>
          <p:nvPr/>
        </p:nvPicPr>
        <p:blipFill rotWithShape="1">
          <a:blip r:embed="rId3">
            <a:alphaModFix/>
          </a:blip>
          <a:srcRect b="0" l="47712" r="0" t="0"/>
          <a:stretch/>
        </p:blipFill>
        <p:spPr>
          <a:xfrm>
            <a:off x="6984275" y="1764375"/>
            <a:ext cx="1970550" cy="21199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4"/>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Other Metrics for Evaluation</a:t>
            </a:r>
            <a:endParaRPr/>
          </a:p>
        </p:txBody>
      </p:sp>
      <p:sp>
        <p:nvSpPr>
          <p:cNvPr id="664" name="Google Shape;664;p64"/>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However, accuracy doesn’t tell us the whole picture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There are different types of mistakes that we can make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5"/>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Other Metrics for Evaluation</a:t>
            </a:r>
            <a:endParaRPr/>
          </a:p>
        </p:txBody>
      </p:sp>
      <p:sp>
        <p:nvSpPr>
          <p:cNvPr id="670" name="Google Shape;670;p65"/>
          <p:cNvSpPr txBox="1"/>
          <p:nvPr>
            <p:ph idx="1" type="body"/>
          </p:nvPr>
        </p:nvSpPr>
        <p:spPr>
          <a:xfrm>
            <a:off x="457200" y="959575"/>
            <a:ext cx="6393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However, accuracy doesn’t tell us the whole picture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There are different types of mistakes that we can make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Take the example of detecting whether there the fire sprinkler system is working</a:t>
            </a:r>
            <a:endParaRPr/>
          </a:p>
        </p:txBody>
      </p:sp>
      <p:pic>
        <p:nvPicPr>
          <p:cNvPr id="671" name="Google Shape;671;p65"/>
          <p:cNvPicPr preferRelativeResize="0"/>
          <p:nvPr/>
        </p:nvPicPr>
        <p:blipFill rotWithShape="1">
          <a:blip r:embed="rId3">
            <a:alphaModFix/>
          </a:blip>
          <a:srcRect b="0" l="0" r="0" t="0"/>
          <a:stretch/>
        </p:blipFill>
        <p:spPr>
          <a:xfrm>
            <a:off x="6933325" y="1896525"/>
            <a:ext cx="2210673" cy="147380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6"/>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Other Metrics for Evaluation</a:t>
            </a:r>
            <a:endParaRPr/>
          </a:p>
        </p:txBody>
      </p:sp>
      <p:sp>
        <p:nvSpPr>
          <p:cNvPr id="677" name="Google Shape;677;p66"/>
          <p:cNvSpPr txBox="1"/>
          <p:nvPr>
            <p:ph idx="1" type="body"/>
          </p:nvPr>
        </p:nvSpPr>
        <p:spPr>
          <a:xfrm>
            <a:off x="457200" y="959575"/>
            <a:ext cx="6393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However, accuracy doesn’t tell us the whole picture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There are different types of mistakes that we can make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Take the example of detecting whether there the fire sprinkler system is working</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t>False Positive (FP)</a:t>
            </a:r>
            <a:r>
              <a:rPr lang="en"/>
              <a:t>: When you think the sprinkler system is working, but it isn’t</a:t>
            </a:r>
            <a:endParaRPr/>
          </a:p>
          <a:p>
            <a:pPr indent="0" lvl="0" marL="0" rtl="0" algn="l">
              <a:lnSpc>
                <a:spcPct val="100000"/>
              </a:lnSpc>
              <a:spcBef>
                <a:spcPts val="0"/>
              </a:spcBef>
              <a:spcAft>
                <a:spcPts val="0"/>
              </a:spcAft>
              <a:buSzPts val="1800"/>
              <a:buNone/>
            </a:pPr>
            <a:r>
              <a:t/>
            </a:r>
            <a:endParaRPr/>
          </a:p>
        </p:txBody>
      </p:sp>
      <p:pic>
        <p:nvPicPr>
          <p:cNvPr id="678" name="Google Shape;678;p66"/>
          <p:cNvPicPr preferRelativeResize="0"/>
          <p:nvPr/>
        </p:nvPicPr>
        <p:blipFill rotWithShape="1">
          <a:blip r:embed="rId3">
            <a:alphaModFix/>
          </a:blip>
          <a:srcRect b="0" l="0" r="0" t="0"/>
          <a:stretch/>
        </p:blipFill>
        <p:spPr>
          <a:xfrm>
            <a:off x="6933325" y="1896525"/>
            <a:ext cx="2210673" cy="147380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258b6b73c03_0_29"/>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Other Metrics for Evaluation</a:t>
            </a:r>
            <a:endParaRPr/>
          </a:p>
        </p:txBody>
      </p:sp>
      <p:sp>
        <p:nvSpPr>
          <p:cNvPr id="684" name="Google Shape;684;g258b6b73c03_0_29"/>
          <p:cNvSpPr txBox="1"/>
          <p:nvPr>
            <p:ph idx="1" type="body"/>
          </p:nvPr>
        </p:nvSpPr>
        <p:spPr>
          <a:xfrm>
            <a:off x="457200" y="959575"/>
            <a:ext cx="6393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However, accuracy doesn’t tell us the whole picture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There are different types of mistakes that we can make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Take the example of detecting whether there the fire sprinkler system is working</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t>False Positive (FP)</a:t>
            </a:r>
            <a:r>
              <a:rPr lang="en"/>
              <a:t>: When you think the sprinkler system is working, but it isn’t</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t>False Negative (FN)</a:t>
            </a:r>
            <a:r>
              <a:rPr lang="en"/>
              <a:t>: When you think the sprinkler system is not working, but it is</a:t>
            </a:r>
            <a:endParaRPr/>
          </a:p>
        </p:txBody>
      </p:sp>
      <p:pic>
        <p:nvPicPr>
          <p:cNvPr id="685" name="Google Shape;685;g258b6b73c03_0_29"/>
          <p:cNvPicPr preferRelativeResize="0"/>
          <p:nvPr/>
        </p:nvPicPr>
        <p:blipFill rotWithShape="1">
          <a:blip r:embed="rId3">
            <a:alphaModFix/>
          </a:blip>
          <a:srcRect b="0" l="0" r="0" t="0"/>
          <a:stretch/>
        </p:blipFill>
        <p:spPr>
          <a:xfrm>
            <a:off x="6933325" y="1896525"/>
            <a:ext cx="2210675" cy="14738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6"/>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How is ML different from AI?</a:t>
            </a:r>
            <a:endParaRPr/>
          </a:p>
        </p:txBody>
      </p:sp>
      <p:sp>
        <p:nvSpPr>
          <p:cNvPr id="239" name="Google Shape;239;p6"/>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Machine learning is a type of artificial intelligence</a:t>
            </a:r>
            <a:endParaRPr/>
          </a:p>
        </p:txBody>
      </p:sp>
      <p:sp>
        <p:nvSpPr>
          <p:cNvPr id="240" name="Google Shape;240;p6"/>
          <p:cNvSpPr/>
          <p:nvPr/>
        </p:nvSpPr>
        <p:spPr>
          <a:xfrm>
            <a:off x="5530200" y="2163525"/>
            <a:ext cx="2641200" cy="26412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
          <p:cNvSpPr/>
          <p:nvPr/>
        </p:nvSpPr>
        <p:spPr>
          <a:xfrm>
            <a:off x="6047100" y="3110425"/>
            <a:ext cx="1607400" cy="16074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
          <p:cNvSpPr txBox="1"/>
          <p:nvPr/>
        </p:nvSpPr>
        <p:spPr>
          <a:xfrm>
            <a:off x="6047100" y="2365225"/>
            <a:ext cx="1702800" cy="41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Roboto"/>
                <a:ea typeface="Roboto"/>
                <a:cs typeface="Roboto"/>
                <a:sym typeface="Roboto"/>
              </a:rPr>
              <a:t>Artificial Intelligence</a:t>
            </a:r>
            <a:endParaRPr b="0" i="0" sz="1700" u="none" cap="none" strike="noStrike">
              <a:solidFill>
                <a:srgbClr val="FFFFFF"/>
              </a:solidFill>
              <a:latin typeface="Roboto"/>
              <a:ea typeface="Roboto"/>
              <a:cs typeface="Roboto"/>
              <a:sym typeface="Roboto"/>
            </a:endParaRPr>
          </a:p>
        </p:txBody>
      </p:sp>
      <p:sp>
        <p:nvSpPr>
          <p:cNvPr id="243" name="Google Shape;243;p6"/>
          <p:cNvSpPr txBox="1"/>
          <p:nvPr/>
        </p:nvSpPr>
        <p:spPr>
          <a:xfrm>
            <a:off x="6346800" y="3592675"/>
            <a:ext cx="11034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Roboto"/>
                <a:ea typeface="Roboto"/>
                <a:cs typeface="Roboto"/>
                <a:sym typeface="Roboto"/>
              </a:rPr>
              <a:t>Machine Learning</a:t>
            </a:r>
            <a:endParaRPr b="0" i="0" sz="1700" u="none" cap="none" strike="noStrike">
              <a:solidFill>
                <a:srgbClr val="FFFFFF"/>
              </a:solidFill>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7"/>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Other Metrics for Evaluation</a:t>
            </a:r>
            <a:endParaRPr/>
          </a:p>
        </p:txBody>
      </p:sp>
      <p:sp>
        <p:nvSpPr>
          <p:cNvPr id="691" name="Google Shape;691;p67"/>
          <p:cNvSpPr txBox="1"/>
          <p:nvPr>
            <p:ph idx="1" type="body"/>
          </p:nvPr>
        </p:nvSpPr>
        <p:spPr>
          <a:xfrm>
            <a:off x="457200" y="959575"/>
            <a:ext cx="63930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However, accuracy doesn’t tell us the whole picture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There are different types of mistakes that we can make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Take the example of detecting whether there the fire sprinkler system is working</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t>False Positive (FP)</a:t>
            </a:r>
            <a:r>
              <a:rPr lang="en"/>
              <a:t>: When you think the sprinkler system is working, but it isn’t</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t>False Negative (FN)</a:t>
            </a:r>
            <a:r>
              <a:rPr lang="en"/>
              <a:t>: When you think the sprinkler system is not working, but it is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Are these errors equally bad?</a:t>
            </a:r>
            <a:endParaRPr/>
          </a:p>
        </p:txBody>
      </p:sp>
      <p:pic>
        <p:nvPicPr>
          <p:cNvPr id="692" name="Google Shape;692;p67"/>
          <p:cNvPicPr preferRelativeResize="0"/>
          <p:nvPr/>
        </p:nvPicPr>
        <p:blipFill rotWithShape="1">
          <a:blip r:embed="rId3">
            <a:alphaModFix/>
          </a:blip>
          <a:srcRect b="0" l="0" r="0" t="0"/>
          <a:stretch/>
        </p:blipFill>
        <p:spPr>
          <a:xfrm>
            <a:off x="6933325" y="1896525"/>
            <a:ext cx="2210673" cy="147380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8"/>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Other Metrics for Evaluation</a:t>
            </a:r>
            <a:endParaRPr/>
          </a:p>
        </p:txBody>
      </p:sp>
      <p:graphicFrame>
        <p:nvGraphicFramePr>
          <p:cNvPr id="698" name="Google Shape;698;p68"/>
          <p:cNvGraphicFramePr/>
          <p:nvPr/>
        </p:nvGraphicFramePr>
        <p:xfrm>
          <a:off x="952500" y="1325285"/>
          <a:ext cx="3000000" cy="3000000"/>
        </p:xfrm>
        <a:graphic>
          <a:graphicData uri="http://schemas.openxmlformats.org/drawingml/2006/table">
            <a:tbl>
              <a:tblPr>
                <a:noFill/>
                <a:tableStyleId>{BFA67558-3401-4E21-9D78-C4B9C9C6478B}</a:tableStyleId>
              </a:tblPr>
              <a:tblGrid>
                <a:gridCol w="2413000"/>
                <a:gridCol w="2413000"/>
                <a:gridCol w="2413000"/>
              </a:tblGrid>
              <a:tr h="836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b="1" lang="en" sz="1800" u="none" cap="none" strike="noStrike">
                          <a:latin typeface="Sarala"/>
                          <a:ea typeface="Sarala"/>
                          <a:cs typeface="Sarala"/>
                          <a:sym typeface="Sarala"/>
                        </a:rPr>
                        <a:t>Actual: Yes</a:t>
                      </a:r>
                      <a:endParaRPr b="1" sz="1800" u="none" cap="none" strike="noStrike">
                        <a:latin typeface="Sarala"/>
                        <a:ea typeface="Sarala"/>
                        <a:cs typeface="Sarala"/>
                        <a:sym typeface="Saral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b="1" lang="en" sz="1800" u="none" cap="none" strike="noStrike">
                          <a:latin typeface="Sarala"/>
                          <a:ea typeface="Sarala"/>
                          <a:cs typeface="Sarala"/>
                          <a:sym typeface="Sarala"/>
                        </a:rPr>
                        <a:t>Actual: No</a:t>
                      </a:r>
                      <a:endParaRPr b="1" sz="1800" u="none" cap="none" strike="noStrike">
                        <a:latin typeface="Sarala"/>
                        <a:ea typeface="Sarala"/>
                        <a:cs typeface="Sarala"/>
                        <a:sym typeface="Sarala"/>
                      </a:endParaRPr>
                    </a:p>
                  </a:txBody>
                  <a:tcPr marT="91425" marB="91425" marR="91425" marL="91425"/>
                </a:tc>
              </a:tr>
              <a:tr h="828300">
                <a:tc>
                  <a:txBody>
                    <a:bodyPr/>
                    <a:lstStyle/>
                    <a:p>
                      <a:pPr indent="0" lvl="0" marL="0" marR="0" rtl="0" algn="l">
                        <a:lnSpc>
                          <a:spcPct val="100000"/>
                        </a:lnSpc>
                        <a:spcBef>
                          <a:spcPts val="0"/>
                        </a:spcBef>
                        <a:spcAft>
                          <a:spcPts val="0"/>
                        </a:spcAft>
                        <a:buClr>
                          <a:srgbClr val="000000"/>
                        </a:buClr>
                        <a:buSzPts val="1800"/>
                        <a:buFont typeface="Arial"/>
                        <a:buNone/>
                      </a:pPr>
                      <a:r>
                        <a:rPr b="1" lang="en" sz="1800" u="none" cap="none" strike="noStrike">
                          <a:latin typeface="Sarala"/>
                          <a:ea typeface="Sarala"/>
                          <a:cs typeface="Sarala"/>
                          <a:sym typeface="Sarala"/>
                        </a:rPr>
                        <a:t>Predicted: Yes</a:t>
                      </a:r>
                      <a:endParaRPr b="1" sz="1800" u="none" cap="none" strike="noStrike">
                        <a:latin typeface="Sarala"/>
                        <a:ea typeface="Sarala"/>
                        <a:cs typeface="Sarala"/>
                        <a:sym typeface="Saral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Sarala"/>
                          <a:ea typeface="Sarala"/>
                          <a:cs typeface="Sarala"/>
                          <a:sym typeface="Sarala"/>
                        </a:rPr>
                        <a:t>True Positive (TP)</a:t>
                      </a:r>
                      <a:endParaRPr sz="1800" u="none" cap="none" strike="noStrike">
                        <a:latin typeface="Sarala"/>
                        <a:ea typeface="Sarala"/>
                        <a:cs typeface="Sarala"/>
                        <a:sym typeface="Sarala"/>
                      </a:endParaRPr>
                    </a:p>
                  </a:txBody>
                  <a:tcPr marT="91425" marB="91425" marR="91425" marL="91425">
                    <a:solidFill>
                      <a:srgbClr val="4A86E8"/>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Sarala"/>
                          <a:ea typeface="Sarala"/>
                          <a:cs typeface="Sarala"/>
                          <a:sym typeface="Sarala"/>
                        </a:rPr>
                        <a:t>False Positive (FP)</a:t>
                      </a:r>
                      <a:endParaRPr sz="1800" u="none" cap="none" strike="noStrike">
                        <a:latin typeface="Sarala"/>
                        <a:ea typeface="Sarala"/>
                        <a:cs typeface="Sarala"/>
                        <a:sym typeface="Sarala"/>
                      </a:endParaRPr>
                    </a:p>
                  </a:txBody>
                  <a:tcPr marT="91425" marB="91425" marR="91425" marL="91425">
                    <a:solidFill>
                      <a:srgbClr val="CC4125"/>
                    </a:solidFill>
                  </a:tcPr>
                </a:tc>
              </a:tr>
              <a:tr h="828300">
                <a:tc>
                  <a:txBody>
                    <a:bodyPr/>
                    <a:lstStyle/>
                    <a:p>
                      <a:pPr indent="0" lvl="0" marL="0" marR="0" rtl="0" algn="l">
                        <a:lnSpc>
                          <a:spcPct val="100000"/>
                        </a:lnSpc>
                        <a:spcBef>
                          <a:spcPts val="0"/>
                        </a:spcBef>
                        <a:spcAft>
                          <a:spcPts val="0"/>
                        </a:spcAft>
                        <a:buClr>
                          <a:srgbClr val="000000"/>
                        </a:buClr>
                        <a:buSzPts val="1800"/>
                        <a:buFont typeface="Arial"/>
                        <a:buNone/>
                      </a:pPr>
                      <a:r>
                        <a:rPr b="1" lang="en" sz="1800" u="none" cap="none" strike="noStrike">
                          <a:latin typeface="Sarala"/>
                          <a:ea typeface="Sarala"/>
                          <a:cs typeface="Sarala"/>
                          <a:sym typeface="Sarala"/>
                        </a:rPr>
                        <a:t>Predicted: No</a:t>
                      </a:r>
                      <a:endParaRPr b="1" sz="1800" u="none" cap="none" strike="noStrike">
                        <a:latin typeface="Sarala"/>
                        <a:ea typeface="Sarala"/>
                        <a:cs typeface="Sarala"/>
                        <a:sym typeface="Saral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Sarala"/>
                          <a:ea typeface="Sarala"/>
                          <a:cs typeface="Sarala"/>
                          <a:sym typeface="Sarala"/>
                        </a:rPr>
                        <a:t>False Negative (FN)</a:t>
                      </a:r>
                      <a:endParaRPr sz="1800" u="none" cap="none" strike="noStrike">
                        <a:latin typeface="Sarala"/>
                        <a:ea typeface="Sarala"/>
                        <a:cs typeface="Sarala"/>
                        <a:sym typeface="Sarala"/>
                      </a:endParaRPr>
                    </a:p>
                  </a:txBody>
                  <a:tcPr marT="91425" marB="91425" marR="91425" marL="91425">
                    <a:solidFill>
                      <a:srgbClr val="CC4125"/>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Sarala"/>
                          <a:ea typeface="Sarala"/>
                          <a:cs typeface="Sarala"/>
                          <a:sym typeface="Sarala"/>
                        </a:rPr>
                        <a:t>True Negative (TN)</a:t>
                      </a:r>
                      <a:endParaRPr sz="1800" u="none" cap="none" strike="noStrike">
                        <a:latin typeface="Sarala"/>
                        <a:ea typeface="Sarala"/>
                        <a:cs typeface="Sarala"/>
                        <a:sym typeface="Sarala"/>
                      </a:endParaRPr>
                    </a:p>
                  </a:txBody>
                  <a:tcPr marT="91425" marB="91425" marR="91425" marL="91425">
                    <a:solidFill>
                      <a:srgbClr val="4A86E8"/>
                    </a:solidFill>
                  </a:tcPr>
                </a:tc>
              </a:tr>
            </a:tbl>
          </a:graphicData>
        </a:graphic>
      </p:graphicFrame>
      <p:sp>
        <p:nvSpPr>
          <p:cNvPr id="699" name="Google Shape;699;p68"/>
          <p:cNvSpPr txBox="1"/>
          <p:nvPr/>
        </p:nvSpPr>
        <p:spPr>
          <a:xfrm>
            <a:off x="2129400" y="3924100"/>
            <a:ext cx="4885200" cy="53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Sarala"/>
                <a:ea typeface="Sarala"/>
                <a:cs typeface="Sarala"/>
                <a:sym typeface="Sarala"/>
              </a:rPr>
              <a:t>Accuracy = (TP + TN) / (TP + TN + FP + FN)</a:t>
            </a:r>
            <a:endParaRPr b="1" i="0" sz="1800" u="none" cap="none" strike="noStrike">
              <a:solidFill>
                <a:srgbClr val="000000"/>
              </a:solidFill>
              <a:latin typeface="Sarala"/>
              <a:ea typeface="Sarala"/>
              <a:cs typeface="Sarala"/>
              <a:sym typeface="Saral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9"/>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Other Metrics for Evaluation</a:t>
            </a:r>
            <a:endParaRPr/>
          </a:p>
        </p:txBody>
      </p:sp>
      <p:graphicFrame>
        <p:nvGraphicFramePr>
          <p:cNvPr id="705" name="Google Shape;705;p69"/>
          <p:cNvGraphicFramePr/>
          <p:nvPr/>
        </p:nvGraphicFramePr>
        <p:xfrm>
          <a:off x="952500" y="1325285"/>
          <a:ext cx="3000000" cy="3000000"/>
        </p:xfrm>
        <a:graphic>
          <a:graphicData uri="http://schemas.openxmlformats.org/drawingml/2006/table">
            <a:tbl>
              <a:tblPr>
                <a:noFill/>
                <a:tableStyleId>{BFA67558-3401-4E21-9D78-C4B9C9C6478B}</a:tableStyleId>
              </a:tblPr>
              <a:tblGrid>
                <a:gridCol w="2413000"/>
                <a:gridCol w="2413000"/>
                <a:gridCol w="2413000"/>
              </a:tblGrid>
              <a:tr h="836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b="1" lang="en" sz="1800" u="none" cap="none" strike="noStrike">
                          <a:latin typeface="Sarala"/>
                          <a:ea typeface="Sarala"/>
                          <a:cs typeface="Sarala"/>
                          <a:sym typeface="Sarala"/>
                        </a:rPr>
                        <a:t>Actual: Yes</a:t>
                      </a:r>
                      <a:endParaRPr b="1" sz="1800" u="none" cap="none" strike="noStrike">
                        <a:latin typeface="Sarala"/>
                        <a:ea typeface="Sarala"/>
                        <a:cs typeface="Sarala"/>
                        <a:sym typeface="Saral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b="1" lang="en" sz="1800" u="none" cap="none" strike="noStrike">
                          <a:latin typeface="Sarala"/>
                          <a:ea typeface="Sarala"/>
                          <a:cs typeface="Sarala"/>
                          <a:sym typeface="Sarala"/>
                        </a:rPr>
                        <a:t>Actual: No</a:t>
                      </a:r>
                      <a:endParaRPr b="1" sz="1800" u="none" cap="none" strike="noStrike">
                        <a:latin typeface="Sarala"/>
                        <a:ea typeface="Sarala"/>
                        <a:cs typeface="Sarala"/>
                        <a:sym typeface="Sarala"/>
                      </a:endParaRPr>
                    </a:p>
                  </a:txBody>
                  <a:tcPr marT="91425" marB="91425" marR="91425" marL="91425"/>
                </a:tc>
              </a:tr>
              <a:tr h="828300">
                <a:tc>
                  <a:txBody>
                    <a:bodyPr/>
                    <a:lstStyle/>
                    <a:p>
                      <a:pPr indent="0" lvl="0" marL="0" marR="0" rtl="0" algn="l">
                        <a:lnSpc>
                          <a:spcPct val="100000"/>
                        </a:lnSpc>
                        <a:spcBef>
                          <a:spcPts val="0"/>
                        </a:spcBef>
                        <a:spcAft>
                          <a:spcPts val="0"/>
                        </a:spcAft>
                        <a:buClr>
                          <a:srgbClr val="000000"/>
                        </a:buClr>
                        <a:buSzPts val="1800"/>
                        <a:buFont typeface="Arial"/>
                        <a:buNone/>
                      </a:pPr>
                      <a:r>
                        <a:rPr b="1" lang="en" sz="1800" u="none" cap="none" strike="noStrike">
                          <a:latin typeface="Sarala"/>
                          <a:ea typeface="Sarala"/>
                          <a:cs typeface="Sarala"/>
                          <a:sym typeface="Sarala"/>
                        </a:rPr>
                        <a:t>Predicted: Yes</a:t>
                      </a:r>
                      <a:endParaRPr b="1" sz="1800" u="none" cap="none" strike="noStrike">
                        <a:latin typeface="Sarala"/>
                        <a:ea typeface="Sarala"/>
                        <a:cs typeface="Sarala"/>
                        <a:sym typeface="Saral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Sarala"/>
                          <a:ea typeface="Sarala"/>
                          <a:cs typeface="Sarala"/>
                          <a:sym typeface="Sarala"/>
                        </a:rPr>
                        <a:t>True Positive (TP)</a:t>
                      </a:r>
                      <a:endParaRPr sz="1800" u="none" cap="none" strike="noStrike">
                        <a:latin typeface="Sarala"/>
                        <a:ea typeface="Sarala"/>
                        <a:cs typeface="Sarala"/>
                        <a:sym typeface="Sarala"/>
                      </a:endParaRPr>
                    </a:p>
                  </a:txBody>
                  <a:tcPr marT="91425" marB="91425" marR="91425" marL="91425">
                    <a:solidFill>
                      <a:srgbClr val="4A86E8"/>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Sarala"/>
                          <a:ea typeface="Sarala"/>
                          <a:cs typeface="Sarala"/>
                          <a:sym typeface="Sarala"/>
                        </a:rPr>
                        <a:t>False Positive (FP)</a:t>
                      </a:r>
                      <a:endParaRPr sz="1800" u="none" cap="none" strike="noStrike">
                        <a:latin typeface="Sarala"/>
                        <a:ea typeface="Sarala"/>
                        <a:cs typeface="Sarala"/>
                        <a:sym typeface="Sarala"/>
                      </a:endParaRPr>
                    </a:p>
                  </a:txBody>
                  <a:tcPr marT="91425" marB="91425" marR="91425" marL="91425">
                    <a:solidFill>
                      <a:srgbClr val="CC4125"/>
                    </a:solidFill>
                  </a:tcPr>
                </a:tc>
              </a:tr>
              <a:tr h="828300">
                <a:tc>
                  <a:txBody>
                    <a:bodyPr/>
                    <a:lstStyle/>
                    <a:p>
                      <a:pPr indent="0" lvl="0" marL="0" marR="0" rtl="0" algn="l">
                        <a:lnSpc>
                          <a:spcPct val="100000"/>
                        </a:lnSpc>
                        <a:spcBef>
                          <a:spcPts val="0"/>
                        </a:spcBef>
                        <a:spcAft>
                          <a:spcPts val="0"/>
                        </a:spcAft>
                        <a:buClr>
                          <a:srgbClr val="000000"/>
                        </a:buClr>
                        <a:buSzPts val="1800"/>
                        <a:buFont typeface="Arial"/>
                        <a:buNone/>
                      </a:pPr>
                      <a:r>
                        <a:rPr b="1" lang="en" sz="1800" u="none" cap="none" strike="noStrike">
                          <a:latin typeface="Sarala"/>
                          <a:ea typeface="Sarala"/>
                          <a:cs typeface="Sarala"/>
                          <a:sym typeface="Sarala"/>
                        </a:rPr>
                        <a:t>Predicted: No</a:t>
                      </a:r>
                      <a:endParaRPr b="1" sz="1800" u="none" cap="none" strike="noStrike">
                        <a:latin typeface="Sarala"/>
                        <a:ea typeface="Sarala"/>
                        <a:cs typeface="Sarala"/>
                        <a:sym typeface="Saral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Sarala"/>
                          <a:ea typeface="Sarala"/>
                          <a:cs typeface="Sarala"/>
                          <a:sym typeface="Sarala"/>
                        </a:rPr>
                        <a:t>False Negative (FN)</a:t>
                      </a:r>
                      <a:endParaRPr sz="1800" u="none" cap="none" strike="noStrike">
                        <a:latin typeface="Sarala"/>
                        <a:ea typeface="Sarala"/>
                        <a:cs typeface="Sarala"/>
                        <a:sym typeface="Sarala"/>
                      </a:endParaRPr>
                    </a:p>
                  </a:txBody>
                  <a:tcPr marT="91425" marB="91425" marR="91425" marL="91425">
                    <a:solidFill>
                      <a:srgbClr val="CC4125"/>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Sarala"/>
                          <a:ea typeface="Sarala"/>
                          <a:cs typeface="Sarala"/>
                          <a:sym typeface="Sarala"/>
                        </a:rPr>
                        <a:t>True Negative (TN)</a:t>
                      </a:r>
                      <a:endParaRPr sz="1800" u="none" cap="none" strike="noStrike">
                        <a:latin typeface="Sarala"/>
                        <a:ea typeface="Sarala"/>
                        <a:cs typeface="Sarala"/>
                        <a:sym typeface="Sarala"/>
                      </a:endParaRPr>
                    </a:p>
                  </a:txBody>
                  <a:tcPr marT="91425" marB="91425" marR="91425" marL="91425">
                    <a:solidFill>
                      <a:srgbClr val="4A86E8"/>
                    </a:solidFill>
                  </a:tcPr>
                </a:tc>
              </a:tr>
            </a:tbl>
          </a:graphicData>
        </a:graphic>
      </p:graphicFrame>
      <p:sp>
        <p:nvSpPr>
          <p:cNvPr id="706" name="Google Shape;706;p69"/>
          <p:cNvSpPr txBox="1"/>
          <p:nvPr/>
        </p:nvSpPr>
        <p:spPr>
          <a:xfrm>
            <a:off x="2129400" y="3924100"/>
            <a:ext cx="4885200" cy="53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Sarala"/>
                <a:ea typeface="Sarala"/>
                <a:cs typeface="Sarala"/>
                <a:sym typeface="Sarala"/>
              </a:rPr>
              <a:t>This table, when filled in with actual numbers, is called a </a:t>
            </a:r>
            <a:r>
              <a:rPr b="1" i="0" lang="en" sz="1800" u="none" cap="none" strike="noStrike">
                <a:solidFill>
                  <a:srgbClr val="000000"/>
                </a:solidFill>
                <a:latin typeface="Sarala"/>
                <a:ea typeface="Sarala"/>
                <a:cs typeface="Sarala"/>
                <a:sym typeface="Sarala"/>
              </a:rPr>
              <a:t>confusion matrix</a:t>
            </a:r>
            <a:endParaRPr b="1" i="0" sz="1800" u="none" cap="none" strike="noStrike">
              <a:solidFill>
                <a:srgbClr val="000000"/>
              </a:solidFill>
              <a:latin typeface="Sarala"/>
              <a:ea typeface="Sarala"/>
              <a:cs typeface="Sarala"/>
              <a:sym typeface="Saral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0"/>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Other Metrics for Evaluation</a:t>
            </a:r>
            <a:endParaRPr/>
          </a:p>
        </p:txBody>
      </p:sp>
      <p:sp>
        <p:nvSpPr>
          <p:cNvPr id="712" name="Google Shape;712;p70"/>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b="1" lang="en"/>
              <a:t>Precision</a:t>
            </a:r>
            <a:r>
              <a:rPr lang="en"/>
              <a:t>: Probability that a positive prediction is correct,     </a:t>
            </a:r>
            <a:r>
              <a:rPr lang="en">
                <a:solidFill>
                  <a:srgbClr val="6AA84F"/>
                </a:solidFill>
              </a:rPr>
              <a:t>TP</a:t>
            </a:r>
            <a:r>
              <a:rPr lang="en"/>
              <a:t> / (</a:t>
            </a:r>
            <a:r>
              <a:rPr lang="en">
                <a:solidFill>
                  <a:srgbClr val="6AA84F"/>
                </a:solidFill>
              </a:rPr>
              <a:t>TP </a:t>
            </a:r>
            <a:r>
              <a:rPr lang="en"/>
              <a:t>+ </a:t>
            </a:r>
            <a:r>
              <a:rPr lang="en">
                <a:solidFill>
                  <a:srgbClr val="CC4125"/>
                </a:solidFill>
              </a:rPr>
              <a:t>FP</a:t>
            </a:r>
            <a:r>
              <a:rPr lang="en"/>
              <a:t>) </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t>Recall</a:t>
            </a:r>
            <a:r>
              <a:rPr lang="en"/>
              <a:t> (or Sensitivity): Probability that an actual positive outcome is predicted correctly, </a:t>
            </a:r>
            <a:r>
              <a:rPr lang="en">
                <a:solidFill>
                  <a:srgbClr val="6AA84F"/>
                </a:solidFill>
              </a:rPr>
              <a:t>TP</a:t>
            </a:r>
            <a:r>
              <a:rPr lang="en"/>
              <a:t> / (</a:t>
            </a:r>
            <a:r>
              <a:rPr lang="en">
                <a:solidFill>
                  <a:srgbClr val="6AA84F"/>
                </a:solidFill>
              </a:rPr>
              <a:t>TP</a:t>
            </a:r>
            <a:r>
              <a:rPr lang="en"/>
              <a:t> + </a:t>
            </a:r>
            <a:r>
              <a:rPr lang="en">
                <a:solidFill>
                  <a:srgbClr val="CC4125"/>
                </a:solidFill>
              </a:rPr>
              <a:t>FN</a:t>
            </a:r>
            <a:r>
              <a:rPr lang="en"/>
              <a:t>)</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t>Specificity</a:t>
            </a:r>
            <a:r>
              <a:rPr lang="en"/>
              <a:t>: Probability that an actual negative outcome is predicted correctly, </a:t>
            </a:r>
            <a:r>
              <a:rPr lang="en">
                <a:solidFill>
                  <a:srgbClr val="6AA84F"/>
                </a:solidFill>
              </a:rPr>
              <a:t>TN </a:t>
            </a:r>
            <a:r>
              <a:rPr lang="en"/>
              <a:t>/ (</a:t>
            </a:r>
            <a:r>
              <a:rPr lang="en">
                <a:solidFill>
                  <a:srgbClr val="6AA84F"/>
                </a:solidFill>
              </a:rPr>
              <a:t>TN</a:t>
            </a:r>
            <a:r>
              <a:rPr lang="en"/>
              <a:t> + </a:t>
            </a:r>
            <a:r>
              <a:rPr lang="en">
                <a:solidFill>
                  <a:srgbClr val="CC4125"/>
                </a:solidFill>
              </a:rPr>
              <a:t>FP</a:t>
            </a:r>
            <a:r>
              <a:rPr lang="en"/>
              <a:t>)</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b="1" lang="en"/>
              <a:t>F1 Score</a:t>
            </a:r>
            <a:r>
              <a:rPr lang="en"/>
              <a:t>: Combination of precision and recall,</a:t>
            </a:r>
            <a:endParaRPr/>
          </a:p>
          <a:p>
            <a:pPr indent="0" lvl="0" marL="0" rtl="0" algn="l">
              <a:lnSpc>
                <a:spcPct val="100000"/>
              </a:lnSpc>
              <a:spcBef>
                <a:spcPts val="0"/>
              </a:spcBef>
              <a:spcAft>
                <a:spcPts val="0"/>
              </a:spcAft>
              <a:buSzPts val="1800"/>
              <a:buNone/>
            </a:pPr>
            <a:r>
              <a:rPr lang="en"/>
              <a:t>	(2 * Precision * Recall) / (Precision + Recall)</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1"/>
          <p:cNvSpPr txBox="1"/>
          <p:nvPr>
            <p:ph type="title"/>
          </p:nvPr>
        </p:nvSpPr>
        <p:spPr>
          <a:xfrm>
            <a:off x="1957500" y="2219250"/>
            <a:ext cx="5229000" cy="705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Finding Data</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2"/>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Where do we get the data?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3"/>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Where do we get the data?</a:t>
            </a:r>
            <a:endParaRPr/>
          </a:p>
        </p:txBody>
      </p:sp>
      <p:sp>
        <p:nvSpPr>
          <p:cNvPr id="728" name="Google Shape;728;p73"/>
          <p:cNvSpPr txBox="1"/>
          <p:nvPr>
            <p:ph idx="1" type="body"/>
          </p:nvPr>
        </p:nvSpPr>
        <p:spPr>
          <a:xfrm>
            <a:off x="457200" y="959575"/>
            <a:ext cx="58368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For examples that require more expertise to label, like medical images for lung cancer, we need doctors to collect and then manually label these images</a:t>
            </a:r>
            <a:endParaRPr b="1"/>
          </a:p>
        </p:txBody>
      </p:sp>
      <p:pic>
        <p:nvPicPr>
          <p:cNvPr id="729" name="Google Shape;729;p73"/>
          <p:cNvPicPr preferRelativeResize="0"/>
          <p:nvPr/>
        </p:nvPicPr>
        <p:blipFill rotWithShape="1">
          <a:blip r:embed="rId3">
            <a:alphaModFix/>
          </a:blip>
          <a:srcRect b="0" l="0" r="0" t="0"/>
          <a:stretch/>
        </p:blipFill>
        <p:spPr>
          <a:xfrm>
            <a:off x="6474775" y="1437838"/>
            <a:ext cx="2335375" cy="22678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4"/>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Where do we get the data?</a:t>
            </a:r>
            <a:endParaRPr/>
          </a:p>
        </p:txBody>
      </p:sp>
      <p:sp>
        <p:nvSpPr>
          <p:cNvPr id="735" name="Google Shape;735;p74"/>
          <p:cNvSpPr txBox="1"/>
          <p:nvPr>
            <p:ph idx="1" type="body"/>
          </p:nvPr>
        </p:nvSpPr>
        <p:spPr>
          <a:xfrm>
            <a:off x="457200" y="959575"/>
            <a:ext cx="57384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For examples that require more expertise to label, like medical images for lung cancer, we need doctors to collect and then manually label these images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For examples that require less expertise to label, we can collect them from the internet, create them ourselves, or use publicly available datasets</a:t>
            </a:r>
            <a:endParaRPr b="1"/>
          </a:p>
        </p:txBody>
      </p:sp>
      <p:pic>
        <p:nvPicPr>
          <p:cNvPr id="736" name="Google Shape;736;p74"/>
          <p:cNvPicPr preferRelativeResize="0"/>
          <p:nvPr/>
        </p:nvPicPr>
        <p:blipFill rotWithShape="1">
          <a:blip r:embed="rId3">
            <a:alphaModFix/>
          </a:blip>
          <a:srcRect b="0" l="0" r="0" t="0"/>
          <a:stretch/>
        </p:blipFill>
        <p:spPr>
          <a:xfrm>
            <a:off x="6474775" y="1437838"/>
            <a:ext cx="2335375" cy="22678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5"/>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The Importance of Datasets</a:t>
            </a:r>
            <a:endParaRPr/>
          </a:p>
        </p:txBody>
      </p:sp>
      <p:pic>
        <p:nvPicPr>
          <p:cNvPr id="742" name="Google Shape;742;p75"/>
          <p:cNvPicPr preferRelativeResize="0"/>
          <p:nvPr/>
        </p:nvPicPr>
        <p:blipFill rotWithShape="1">
          <a:blip r:embed="rId3">
            <a:alphaModFix/>
          </a:blip>
          <a:srcRect b="0" l="0" r="0" t="0"/>
          <a:stretch/>
        </p:blipFill>
        <p:spPr>
          <a:xfrm>
            <a:off x="459425" y="1200356"/>
            <a:ext cx="4176392" cy="3460992"/>
          </a:xfrm>
          <a:prstGeom prst="rect">
            <a:avLst/>
          </a:prstGeom>
          <a:noFill/>
          <a:ln>
            <a:noFill/>
          </a:ln>
        </p:spPr>
      </p:pic>
      <p:pic>
        <p:nvPicPr>
          <p:cNvPr id="743" name="Google Shape;743;p75"/>
          <p:cNvPicPr preferRelativeResize="0"/>
          <p:nvPr/>
        </p:nvPicPr>
        <p:blipFill rotWithShape="1">
          <a:blip r:embed="rId4">
            <a:alphaModFix/>
          </a:blip>
          <a:srcRect b="0" l="0" r="0" t="0"/>
          <a:stretch/>
        </p:blipFill>
        <p:spPr>
          <a:xfrm>
            <a:off x="4744767" y="1913175"/>
            <a:ext cx="4203382" cy="266385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6"/>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The Importance of Datasets</a:t>
            </a:r>
            <a:endParaRPr/>
          </a:p>
        </p:txBody>
      </p:sp>
      <p:sp>
        <p:nvSpPr>
          <p:cNvPr id="749" name="Google Shape;749;p76"/>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A model cannot learn to do well if the dataset is bad</a:t>
            </a:r>
            <a:endParaRPr/>
          </a:p>
          <a:p>
            <a:pPr indent="0" lvl="0" marL="0" rtl="0" algn="l">
              <a:lnSpc>
                <a:spcPct val="100000"/>
              </a:lnSpc>
              <a:spcBef>
                <a:spcPts val="0"/>
              </a:spcBef>
              <a:spcAft>
                <a:spcPts val="0"/>
              </a:spcAft>
              <a:buSzPts val="1800"/>
              <a:buNone/>
            </a:pPr>
            <a:r>
              <a:t/>
            </a:r>
            <a:endParaRPr/>
          </a:p>
          <a:p>
            <a:pPr indent="-342900" lvl="0" marL="914400" rtl="0" algn="l">
              <a:lnSpc>
                <a:spcPct val="100000"/>
              </a:lnSpc>
              <a:spcBef>
                <a:spcPts val="0"/>
              </a:spcBef>
              <a:spcAft>
                <a:spcPts val="0"/>
              </a:spcAft>
              <a:buSzPts val="1800"/>
              <a:buChar char="●"/>
            </a:pPr>
            <a:r>
              <a:rPr lang="en"/>
              <a:t>If your task is to classify pictures as containing cats, dogs, or neither, what happens if your training dataset does not have any pictures of dogs?</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Datasets can lack representation and reflect </a:t>
            </a:r>
            <a:r>
              <a:rPr b="1" lang="en"/>
              <a:t>human biases</a:t>
            </a:r>
            <a:r>
              <a:rPr lang="en"/>
              <a:t> that machine learning models will amplify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7"/>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How is ML different from AI?</a:t>
            </a:r>
            <a:endParaRPr/>
          </a:p>
        </p:txBody>
      </p:sp>
      <p:sp>
        <p:nvSpPr>
          <p:cNvPr id="249" name="Google Shape;249;p7"/>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Machine learning is a type of artificial intelligence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Machine learning makes decisions based on data it has seen</a:t>
            </a:r>
            <a:endParaRPr/>
          </a:p>
          <a:p>
            <a:pPr indent="0" lvl="0" marL="0" rtl="0" algn="l">
              <a:lnSpc>
                <a:spcPct val="100000"/>
              </a:lnSpc>
              <a:spcBef>
                <a:spcPts val="0"/>
              </a:spcBef>
              <a:spcAft>
                <a:spcPts val="0"/>
              </a:spcAft>
              <a:buSzPts val="1800"/>
              <a:buNone/>
            </a:pPr>
            <a:r>
              <a:t/>
            </a:r>
            <a:endParaRPr/>
          </a:p>
        </p:txBody>
      </p:sp>
      <p:sp>
        <p:nvSpPr>
          <p:cNvPr id="250" name="Google Shape;250;p7"/>
          <p:cNvSpPr/>
          <p:nvPr/>
        </p:nvSpPr>
        <p:spPr>
          <a:xfrm>
            <a:off x="5530200" y="2163525"/>
            <a:ext cx="2641200" cy="26412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7"/>
          <p:cNvSpPr/>
          <p:nvPr/>
        </p:nvSpPr>
        <p:spPr>
          <a:xfrm>
            <a:off x="6047100" y="3110425"/>
            <a:ext cx="1607400" cy="16074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
          <p:cNvSpPr txBox="1"/>
          <p:nvPr/>
        </p:nvSpPr>
        <p:spPr>
          <a:xfrm>
            <a:off x="6047100" y="2365225"/>
            <a:ext cx="1702800" cy="41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Roboto"/>
                <a:ea typeface="Roboto"/>
                <a:cs typeface="Roboto"/>
                <a:sym typeface="Roboto"/>
              </a:rPr>
              <a:t>Artificial Intelligence</a:t>
            </a:r>
            <a:endParaRPr b="0" i="0" sz="1700" u="none" cap="none" strike="noStrike">
              <a:solidFill>
                <a:srgbClr val="FFFFFF"/>
              </a:solidFill>
              <a:latin typeface="Roboto"/>
              <a:ea typeface="Roboto"/>
              <a:cs typeface="Roboto"/>
              <a:sym typeface="Roboto"/>
            </a:endParaRPr>
          </a:p>
        </p:txBody>
      </p:sp>
      <p:sp>
        <p:nvSpPr>
          <p:cNvPr id="253" name="Google Shape;253;p7"/>
          <p:cNvSpPr txBox="1"/>
          <p:nvPr/>
        </p:nvSpPr>
        <p:spPr>
          <a:xfrm>
            <a:off x="6346800" y="3592675"/>
            <a:ext cx="11034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Roboto"/>
                <a:ea typeface="Roboto"/>
                <a:cs typeface="Roboto"/>
                <a:sym typeface="Roboto"/>
              </a:rPr>
              <a:t>Machine Learning</a:t>
            </a:r>
            <a:endParaRPr b="0" i="0" sz="1700" u="none" cap="none" strike="noStrike">
              <a:solidFill>
                <a:srgbClr val="FFFFFF"/>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7"/>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Data Protection and Privacy</a:t>
            </a:r>
            <a:endParaRPr/>
          </a:p>
        </p:txBody>
      </p:sp>
      <p:sp>
        <p:nvSpPr>
          <p:cNvPr id="755" name="Google Shape;755;p77"/>
          <p:cNvSpPr txBox="1"/>
          <p:nvPr>
            <p:ph idx="1" type="body"/>
          </p:nvPr>
        </p:nvSpPr>
        <p:spPr>
          <a:xfrm>
            <a:off x="457200" y="959575"/>
            <a:ext cx="41529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The collection and selling of data has brought up legal questions of privacy and anonymity</a:t>
            </a:r>
            <a:endParaRPr/>
          </a:p>
        </p:txBody>
      </p:sp>
      <p:pic>
        <p:nvPicPr>
          <p:cNvPr id="756" name="Google Shape;756;p77"/>
          <p:cNvPicPr preferRelativeResize="0"/>
          <p:nvPr/>
        </p:nvPicPr>
        <p:blipFill rotWithShape="1">
          <a:blip r:embed="rId3">
            <a:alphaModFix/>
          </a:blip>
          <a:srcRect b="0" l="0" r="0" t="0"/>
          <a:stretch/>
        </p:blipFill>
        <p:spPr>
          <a:xfrm>
            <a:off x="4764800" y="978477"/>
            <a:ext cx="4153025" cy="1338925"/>
          </a:xfrm>
          <a:prstGeom prst="rect">
            <a:avLst/>
          </a:prstGeom>
          <a:noFill/>
          <a:ln>
            <a:noFill/>
          </a:ln>
        </p:spPr>
      </p:pic>
      <p:pic>
        <p:nvPicPr>
          <p:cNvPr id="757" name="Google Shape;757;p77"/>
          <p:cNvPicPr preferRelativeResize="0"/>
          <p:nvPr/>
        </p:nvPicPr>
        <p:blipFill rotWithShape="1">
          <a:blip r:embed="rId4">
            <a:alphaModFix/>
          </a:blip>
          <a:srcRect b="0" l="0" r="0" t="0"/>
          <a:stretch/>
        </p:blipFill>
        <p:spPr>
          <a:xfrm>
            <a:off x="4764800" y="2317394"/>
            <a:ext cx="4153024" cy="79299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8"/>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Data Protection and Privacy</a:t>
            </a:r>
            <a:endParaRPr/>
          </a:p>
        </p:txBody>
      </p:sp>
      <p:sp>
        <p:nvSpPr>
          <p:cNvPr id="763" name="Google Shape;763;p78"/>
          <p:cNvSpPr txBox="1"/>
          <p:nvPr>
            <p:ph idx="1" type="body"/>
          </p:nvPr>
        </p:nvSpPr>
        <p:spPr>
          <a:xfrm>
            <a:off x="457200" y="959575"/>
            <a:ext cx="41148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The collection and selling of data has brought up legal questions of privacy and anonymity</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Data can often contain personal or sensitive information</a:t>
            </a:r>
            <a:endParaRPr/>
          </a:p>
        </p:txBody>
      </p:sp>
      <p:pic>
        <p:nvPicPr>
          <p:cNvPr id="764" name="Google Shape;764;p78"/>
          <p:cNvPicPr preferRelativeResize="0"/>
          <p:nvPr/>
        </p:nvPicPr>
        <p:blipFill rotWithShape="1">
          <a:blip r:embed="rId3">
            <a:alphaModFix/>
          </a:blip>
          <a:srcRect b="0" l="0" r="0" t="0"/>
          <a:stretch/>
        </p:blipFill>
        <p:spPr>
          <a:xfrm>
            <a:off x="4764800" y="978477"/>
            <a:ext cx="4153025" cy="1338925"/>
          </a:xfrm>
          <a:prstGeom prst="rect">
            <a:avLst/>
          </a:prstGeom>
          <a:noFill/>
          <a:ln>
            <a:noFill/>
          </a:ln>
        </p:spPr>
      </p:pic>
      <p:pic>
        <p:nvPicPr>
          <p:cNvPr id="765" name="Google Shape;765;p78"/>
          <p:cNvPicPr preferRelativeResize="0"/>
          <p:nvPr/>
        </p:nvPicPr>
        <p:blipFill rotWithShape="1">
          <a:blip r:embed="rId4">
            <a:alphaModFix/>
          </a:blip>
          <a:srcRect b="0" l="0" r="0" t="0"/>
          <a:stretch/>
        </p:blipFill>
        <p:spPr>
          <a:xfrm>
            <a:off x="4764800" y="2317394"/>
            <a:ext cx="4153024" cy="792993"/>
          </a:xfrm>
          <a:prstGeom prst="rect">
            <a:avLst/>
          </a:prstGeom>
          <a:noFill/>
          <a:ln>
            <a:noFill/>
          </a:ln>
        </p:spPr>
      </p:pic>
      <p:pic>
        <p:nvPicPr>
          <p:cNvPr id="766" name="Google Shape;766;p78"/>
          <p:cNvPicPr preferRelativeResize="0"/>
          <p:nvPr/>
        </p:nvPicPr>
        <p:blipFill>
          <a:blip r:embed="rId5">
            <a:alphaModFix/>
          </a:blip>
          <a:stretch>
            <a:fillRect/>
          </a:stretch>
        </p:blipFill>
        <p:spPr>
          <a:xfrm>
            <a:off x="4818875" y="3110387"/>
            <a:ext cx="3815540" cy="172831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9"/>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Data Protection and Privacy</a:t>
            </a:r>
            <a:endParaRPr/>
          </a:p>
        </p:txBody>
      </p:sp>
      <p:sp>
        <p:nvSpPr>
          <p:cNvPr id="772" name="Google Shape;772;p79"/>
          <p:cNvSpPr txBox="1"/>
          <p:nvPr>
            <p:ph idx="1" type="body"/>
          </p:nvPr>
        </p:nvSpPr>
        <p:spPr>
          <a:xfrm>
            <a:off x="457200" y="959575"/>
            <a:ext cx="4114800" cy="39381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The collection and selling of data has brought up legal questions of privacy and anonymity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Data can often contain personal or sensitive information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We should follow good practices to protect privacy: this is called </a:t>
            </a:r>
            <a:r>
              <a:rPr b="1" lang="en">
                <a:solidFill>
                  <a:schemeClr val="dk1"/>
                </a:solidFill>
              </a:rPr>
              <a:t>data stewardship</a:t>
            </a:r>
            <a:endParaRPr/>
          </a:p>
        </p:txBody>
      </p:sp>
      <p:pic>
        <p:nvPicPr>
          <p:cNvPr id="773" name="Google Shape;773;p79"/>
          <p:cNvPicPr preferRelativeResize="0"/>
          <p:nvPr/>
        </p:nvPicPr>
        <p:blipFill rotWithShape="1">
          <a:blip r:embed="rId3">
            <a:alphaModFix/>
          </a:blip>
          <a:srcRect b="0" l="0" r="0" t="0"/>
          <a:stretch/>
        </p:blipFill>
        <p:spPr>
          <a:xfrm>
            <a:off x="4764800" y="978477"/>
            <a:ext cx="4153025" cy="1338925"/>
          </a:xfrm>
          <a:prstGeom prst="rect">
            <a:avLst/>
          </a:prstGeom>
          <a:noFill/>
          <a:ln>
            <a:noFill/>
          </a:ln>
        </p:spPr>
      </p:pic>
      <p:pic>
        <p:nvPicPr>
          <p:cNvPr id="774" name="Google Shape;774;p79"/>
          <p:cNvPicPr preferRelativeResize="0"/>
          <p:nvPr/>
        </p:nvPicPr>
        <p:blipFill rotWithShape="1">
          <a:blip r:embed="rId4">
            <a:alphaModFix/>
          </a:blip>
          <a:srcRect b="0" l="0" r="0" t="0"/>
          <a:stretch/>
        </p:blipFill>
        <p:spPr>
          <a:xfrm>
            <a:off x="4764800" y="2317394"/>
            <a:ext cx="4153024" cy="79299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0"/>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Data Protection and Privacy</a:t>
            </a:r>
            <a:endParaRPr/>
          </a:p>
        </p:txBody>
      </p:sp>
      <p:sp>
        <p:nvSpPr>
          <p:cNvPr id="780" name="Google Shape;780;p80"/>
          <p:cNvSpPr txBox="1"/>
          <p:nvPr>
            <p:ph idx="1" type="body"/>
          </p:nvPr>
        </p:nvSpPr>
        <p:spPr>
          <a:xfrm>
            <a:off x="457200" y="959575"/>
            <a:ext cx="4114800" cy="39381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The collection and selling of data has brought up legal questions of privacy and anonymity</a:t>
            </a:r>
            <a:endParaRPr>
              <a:solidFill>
                <a:schemeClr val="dk1"/>
              </a:solidFill>
            </a:endParaRPr>
          </a:p>
          <a:p>
            <a:pPr indent="0" lvl="0" marL="0" rtl="0" algn="l">
              <a:lnSpc>
                <a:spcPct val="100000"/>
              </a:lnSpc>
              <a:spcBef>
                <a:spcPts val="0"/>
              </a:spcBef>
              <a:spcAft>
                <a:spcPts val="0"/>
              </a:spcAft>
              <a:buSzPts val="1800"/>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Data can often contain personal or sensitive information</a:t>
            </a:r>
            <a:endParaRPr>
              <a:solidFill>
                <a:schemeClr val="dk1"/>
              </a:solidFill>
            </a:endParaRPr>
          </a:p>
          <a:p>
            <a:pPr indent="0" lvl="0" marL="0" rtl="0" algn="l">
              <a:lnSpc>
                <a:spcPct val="100000"/>
              </a:lnSpc>
              <a:spcBef>
                <a:spcPts val="0"/>
              </a:spcBef>
              <a:spcAft>
                <a:spcPts val="0"/>
              </a:spcAft>
              <a:buSzPts val="1800"/>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We should follow good practices to protect privacy -- this is called </a:t>
            </a:r>
            <a:r>
              <a:rPr b="1" lang="en">
                <a:solidFill>
                  <a:schemeClr val="dk1"/>
                </a:solidFill>
              </a:rPr>
              <a:t>data stewardship</a:t>
            </a:r>
            <a:endParaRPr/>
          </a:p>
        </p:txBody>
      </p:sp>
      <p:pic>
        <p:nvPicPr>
          <p:cNvPr id="781" name="Google Shape;781;p80"/>
          <p:cNvPicPr preferRelativeResize="0"/>
          <p:nvPr/>
        </p:nvPicPr>
        <p:blipFill rotWithShape="1">
          <a:blip r:embed="rId3">
            <a:alphaModFix/>
          </a:blip>
          <a:srcRect b="0" l="0" r="0" t="0"/>
          <a:stretch/>
        </p:blipFill>
        <p:spPr>
          <a:xfrm>
            <a:off x="4764800" y="978477"/>
            <a:ext cx="4153025" cy="1338925"/>
          </a:xfrm>
          <a:prstGeom prst="rect">
            <a:avLst/>
          </a:prstGeom>
          <a:noFill/>
          <a:ln>
            <a:noFill/>
          </a:ln>
        </p:spPr>
      </p:pic>
      <p:pic>
        <p:nvPicPr>
          <p:cNvPr id="782" name="Google Shape;782;p80"/>
          <p:cNvPicPr preferRelativeResize="0"/>
          <p:nvPr/>
        </p:nvPicPr>
        <p:blipFill rotWithShape="1">
          <a:blip r:embed="rId4">
            <a:alphaModFix/>
          </a:blip>
          <a:srcRect b="0" l="0" r="0" t="0"/>
          <a:stretch/>
        </p:blipFill>
        <p:spPr>
          <a:xfrm>
            <a:off x="4764800" y="2317394"/>
            <a:ext cx="4153024" cy="792993"/>
          </a:xfrm>
          <a:prstGeom prst="rect">
            <a:avLst/>
          </a:prstGeom>
          <a:noFill/>
          <a:ln>
            <a:noFill/>
          </a:ln>
        </p:spPr>
      </p:pic>
      <p:pic>
        <p:nvPicPr>
          <p:cNvPr id="783" name="Google Shape;783;p80"/>
          <p:cNvPicPr preferRelativeResize="0"/>
          <p:nvPr/>
        </p:nvPicPr>
        <p:blipFill rotWithShape="1">
          <a:blip r:embed="rId5">
            <a:alphaModFix/>
          </a:blip>
          <a:srcRect b="0" l="0" r="0" t="0"/>
          <a:stretch/>
        </p:blipFill>
        <p:spPr>
          <a:xfrm>
            <a:off x="4764800" y="3110400"/>
            <a:ext cx="3921894" cy="17063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258b6b73c03_0_35"/>
          <p:cNvSpPr txBox="1"/>
          <p:nvPr>
            <p:ph type="title"/>
          </p:nvPr>
        </p:nvSpPr>
        <p:spPr>
          <a:xfrm>
            <a:off x="1957500" y="2219250"/>
            <a:ext cx="5229000" cy="705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Exercises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1"/>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Concepts Learned</a:t>
            </a:r>
            <a:endParaRPr/>
          </a:p>
        </p:txBody>
      </p:sp>
      <p:sp>
        <p:nvSpPr>
          <p:cNvPr id="794" name="Google Shape;794;p81"/>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Machine Learning</a:t>
            </a:r>
            <a:endParaRPr/>
          </a:p>
          <a:p>
            <a:pPr indent="-342900" lvl="0" marL="457200" rtl="0" algn="l">
              <a:lnSpc>
                <a:spcPct val="100000"/>
              </a:lnSpc>
              <a:spcBef>
                <a:spcPts val="0"/>
              </a:spcBef>
              <a:spcAft>
                <a:spcPts val="0"/>
              </a:spcAft>
              <a:buSzPts val="1800"/>
              <a:buChar char="●"/>
            </a:pPr>
            <a:r>
              <a:rPr lang="en"/>
              <a:t>Supervised Learning</a:t>
            </a:r>
            <a:endParaRPr/>
          </a:p>
          <a:p>
            <a:pPr indent="-342900" lvl="0" marL="457200" rtl="0" algn="l">
              <a:lnSpc>
                <a:spcPct val="100000"/>
              </a:lnSpc>
              <a:spcBef>
                <a:spcPts val="0"/>
              </a:spcBef>
              <a:spcAft>
                <a:spcPts val="0"/>
              </a:spcAft>
              <a:buSzPts val="1800"/>
              <a:buChar char="●"/>
            </a:pPr>
            <a:r>
              <a:rPr lang="en"/>
              <a:t>Unsupervised Learning</a:t>
            </a:r>
            <a:endParaRPr/>
          </a:p>
          <a:p>
            <a:pPr indent="-342900" lvl="0" marL="457200" rtl="0" algn="l">
              <a:lnSpc>
                <a:spcPct val="100000"/>
              </a:lnSpc>
              <a:spcBef>
                <a:spcPts val="0"/>
              </a:spcBef>
              <a:spcAft>
                <a:spcPts val="0"/>
              </a:spcAft>
              <a:buSzPts val="1800"/>
              <a:buChar char="●"/>
            </a:pPr>
            <a:r>
              <a:rPr lang="en"/>
              <a:t>Reinforcement Learning</a:t>
            </a:r>
            <a:endParaRPr/>
          </a:p>
          <a:p>
            <a:pPr indent="-342900" lvl="0" marL="457200" rtl="0" algn="l">
              <a:lnSpc>
                <a:spcPct val="100000"/>
              </a:lnSpc>
              <a:spcBef>
                <a:spcPts val="0"/>
              </a:spcBef>
              <a:spcAft>
                <a:spcPts val="0"/>
              </a:spcAft>
              <a:buSzPts val="1800"/>
              <a:buChar char="●"/>
            </a:pPr>
            <a:r>
              <a:rPr lang="en"/>
              <a:t>Models</a:t>
            </a:r>
            <a:endParaRPr/>
          </a:p>
          <a:p>
            <a:pPr indent="-342900" lvl="0" marL="457200" rtl="0" algn="l">
              <a:lnSpc>
                <a:spcPct val="100000"/>
              </a:lnSpc>
              <a:spcBef>
                <a:spcPts val="0"/>
              </a:spcBef>
              <a:spcAft>
                <a:spcPts val="0"/>
              </a:spcAft>
              <a:buSzPts val="1800"/>
              <a:buChar char="●"/>
            </a:pPr>
            <a:r>
              <a:rPr lang="en"/>
              <a:t>Features</a:t>
            </a:r>
            <a:endParaRPr/>
          </a:p>
          <a:p>
            <a:pPr indent="-342900" lvl="0" marL="457200" rtl="0" algn="l">
              <a:lnSpc>
                <a:spcPct val="100000"/>
              </a:lnSpc>
              <a:spcBef>
                <a:spcPts val="0"/>
              </a:spcBef>
              <a:spcAft>
                <a:spcPts val="0"/>
              </a:spcAft>
              <a:buSzPts val="1800"/>
              <a:buChar char="●"/>
            </a:pPr>
            <a:r>
              <a:rPr lang="en"/>
              <a:t>Examples and datasets</a:t>
            </a:r>
            <a:endParaRPr/>
          </a:p>
          <a:p>
            <a:pPr indent="-342900" lvl="0" marL="457200" rtl="0" algn="l">
              <a:lnSpc>
                <a:spcPct val="100000"/>
              </a:lnSpc>
              <a:spcBef>
                <a:spcPts val="0"/>
              </a:spcBef>
              <a:spcAft>
                <a:spcPts val="0"/>
              </a:spcAft>
              <a:buSzPts val="1800"/>
              <a:buChar char="●"/>
            </a:pPr>
            <a:r>
              <a:rPr lang="en"/>
              <a:t>Training Set vs Test Set</a:t>
            </a:r>
            <a:endParaRPr/>
          </a:p>
          <a:p>
            <a:pPr indent="-342900" lvl="0" marL="457200" rtl="0" algn="l">
              <a:lnSpc>
                <a:spcPct val="100000"/>
              </a:lnSpc>
              <a:spcBef>
                <a:spcPts val="0"/>
              </a:spcBef>
              <a:spcAft>
                <a:spcPts val="0"/>
              </a:spcAft>
              <a:buSzPts val="1800"/>
              <a:buChar char="●"/>
            </a:pPr>
            <a:r>
              <a:rPr lang="en"/>
              <a:t>Overfitting vs Underfitting</a:t>
            </a:r>
            <a:endParaRPr/>
          </a:p>
          <a:p>
            <a:pPr indent="-342900" lvl="0" marL="457200" rtl="0" algn="l">
              <a:lnSpc>
                <a:spcPct val="100000"/>
              </a:lnSpc>
              <a:spcBef>
                <a:spcPts val="0"/>
              </a:spcBef>
              <a:spcAft>
                <a:spcPts val="0"/>
              </a:spcAft>
              <a:buSzPts val="1800"/>
              <a:buChar char="●"/>
            </a:pPr>
            <a:r>
              <a:rPr lang="en"/>
              <a:t>Accuracy</a:t>
            </a:r>
            <a:endParaRPr/>
          </a:p>
          <a:p>
            <a:pPr indent="-342900" lvl="0" marL="457200" rtl="0" algn="l">
              <a:lnSpc>
                <a:spcPct val="100000"/>
              </a:lnSpc>
              <a:spcBef>
                <a:spcPts val="0"/>
              </a:spcBef>
              <a:spcAft>
                <a:spcPts val="0"/>
              </a:spcAft>
              <a:buSzPts val="1800"/>
              <a:buChar char="●"/>
            </a:pPr>
            <a:r>
              <a:rPr lang="en"/>
              <a:t>Confusion Matrix (TP/FP/TN/FN)</a:t>
            </a:r>
            <a:endParaRPr/>
          </a:p>
          <a:p>
            <a:pPr indent="-342900" lvl="0" marL="457200" rtl="0" algn="l">
              <a:lnSpc>
                <a:spcPct val="100000"/>
              </a:lnSpc>
              <a:spcBef>
                <a:spcPts val="0"/>
              </a:spcBef>
              <a:spcAft>
                <a:spcPts val="0"/>
              </a:spcAft>
              <a:buSzPts val="1800"/>
              <a:buChar char="●"/>
            </a:pPr>
            <a:r>
              <a:rPr lang="en"/>
              <a:t>Precision / Recall</a:t>
            </a:r>
            <a:endParaRPr/>
          </a:p>
          <a:p>
            <a:pPr indent="-342900" lvl="0" marL="457200" rtl="0" algn="l">
              <a:lnSpc>
                <a:spcPct val="100000"/>
              </a:lnSpc>
              <a:spcBef>
                <a:spcPts val="0"/>
              </a:spcBef>
              <a:spcAft>
                <a:spcPts val="0"/>
              </a:spcAft>
              <a:buSzPts val="1800"/>
              <a:buChar char="●"/>
            </a:pPr>
            <a:r>
              <a:rPr lang="en"/>
              <a:t>Data Stewardship</a:t>
            </a:r>
            <a:endParaRPr/>
          </a:p>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g258b6b73c03_0_21"/>
          <p:cNvSpPr txBox="1"/>
          <p:nvPr>
            <p:ph type="title"/>
          </p:nvPr>
        </p:nvSpPr>
        <p:spPr>
          <a:xfrm>
            <a:off x="1957500" y="2219250"/>
            <a:ext cx="5229000" cy="705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Let's Code!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8"/>
          <p:cNvSpPr txBox="1"/>
          <p:nvPr>
            <p:ph type="title"/>
          </p:nvPr>
        </p:nvSpPr>
        <p:spPr>
          <a:xfrm>
            <a:off x="457206" y="345094"/>
            <a:ext cx="7441800" cy="36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How is ML different from AI?</a:t>
            </a:r>
            <a:endParaRPr/>
          </a:p>
        </p:txBody>
      </p:sp>
      <p:sp>
        <p:nvSpPr>
          <p:cNvPr id="259" name="Google Shape;259;p8"/>
          <p:cNvSpPr txBox="1"/>
          <p:nvPr>
            <p:ph idx="1" type="body"/>
          </p:nvPr>
        </p:nvSpPr>
        <p:spPr>
          <a:xfrm>
            <a:off x="457200" y="959575"/>
            <a:ext cx="6840600" cy="3347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
              <a:t>Machine learning is a type of artificial intelligence</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Machine learning makes decisions based on data it has seen</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Not all AI algorithms need to do this (e.g. A* search)</a:t>
            </a:r>
            <a:endParaRPr/>
          </a:p>
        </p:txBody>
      </p:sp>
      <p:sp>
        <p:nvSpPr>
          <p:cNvPr id="260" name="Google Shape;260;p8"/>
          <p:cNvSpPr/>
          <p:nvPr/>
        </p:nvSpPr>
        <p:spPr>
          <a:xfrm>
            <a:off x="5530200" y="2163525"/>
            <a:ext cx="2641200" cy="26412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
          <p:cNvSpPr/>
          <p:nvPr/>
        </p:nvSpPr>
        <p:spPr>
          <a:xfrm>
            <a:off x="6047100" y="3110425"/>
            <a:ext cx="1607400" cy="16074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8"/>
          <p:cNvSpPr txBox="1"/>
          <p:nvPr/>
        </p:nvSpPr>
        <p:spPr>
          <a:xfrm>
            <a:off x="6047100" y="2365225"/>
            <a:ext cx="1702800" cy="41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Roboto"/>
                <a:ea typeface="Roboto"/>
                <a:cs typeface="Roboto"/>
                <a:sym typeface="Roboto"/>
              </a:rPr>
              <a:t>Artificial Intelligence</a:t>
            </a:r>
            <a:endParaRPr b="0" i="0" sz="1700" u="none" cap="none" strike="noStrike">
              <a:solidFill>
                <a:srgbClr val="FFFFFF"/>
              </a:solidFill>
              <a:latin typeface="Roboto"/>
              <a:ea typeface="Roboto"/>
              <a:cs typeface="Roboto"/>
              <a:sym typeface="Roboto"/>
            </a:endParaRPr>
          </a:p>
        </p:txBody>
      </p:sp>
      <p:sp>
        <p:nvSpPr>
          <p:cNvPr id="263" name="Google Shape;263;p8"/>
          <p:cNvSpPr txBox="1"/>
          <p:nvPr/>
        </p:nvSpPr>
        <p:spPr>
          <a:xfrm>
            <a:off x="6346800" y="3592675"/>
            <a:ext cx="11034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Roboto"/>
                <a:ea typeface="Roboto"/>
                <a:cs typeface="Roboto"/>
                <a:sym typeface="Roboto"/>
              </a:rPr>
              <a:t>Machine Learning</a:t>
            </a:r>
            <a:endParaRPr b="0" i="0" sz="1700" u="none" cap="none" strike="noStrike">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